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257" r:id="rId2"/>
    <p:sldId id="771" r:id="rId3"/>
    <p:sldId id="869" r:id="rId4"/>
    <p:sldId id="780" r:id="rId5"/>
    <p:sldId id="769" r:id="rId6"/>
    <p:sldId id="854" r:id="rId7"/>
    <p:sldId id="763" r:id="rId8"/>
    <p:sldId id="540" r:id="rId9"/>
    <p:sldId id="542" r:id="rId10"/>
    <p:sldId id="428" r:id="rId11"/>
    <p:sldId id="492" r:id="rId12"/>
    <p:sldId id="493" r:id="rId13"/>
    <p:sldId id="836" r:id="rId14"/>
    <p:sldId id="790" r:id="rId15"/>
    <p:sldId id="792" r:id="rId16"/>
    <p:sldId id="506" r:id="rId17"/>
    <p:sldId id="507" r:id="rId18"/>
    <p:sldId id="508" r:id="rId19"/>
    <p:sldId id="509" r:id="rId20"/>
    <p:sldId id="500" r:id="rId21"/>
    <p:sldId id="513" r:id="rId22"/>
    <p:sldId id="390" r:id="rId23"/>
    <p:sldId id="623" r:id="rId24"/>
    <p:sldId id="837" r:id="rId25"/>
    <p:sldId id="655" r:id="rId26"/>
    <p:sldId id="761" r:id="rId27"/>
    <p:sldId id="658" r:id="rId28"/>
    <p:sldId id="843" r:id="rId29"/>
    <p:sldId id="667" r:id="rId30"/>
    <p:sldId id="685" r:id="rId31"/>
    <p:sldId id="686" r:id="rId32"/>
    <p:sldId id="700" r:id="rId33"/>
    <p:sldId id="689" r:id="rId34"/>
    <p:sldId id="690" r:id="rId35"/>
    <p:sldId id="691" r:id="rId36"/>
    <p:sldId id="692" r:id="rId37"/>
    <p:sldId id="701" r:id="rId38"/>
    <p:sldId id="705" r:id="rId39"/>
    <p:sldId id="706" r:id="rId40"/>
    <p:sldId id="866" r:id="rId41"/>
    <p:sldId id="867" r:id="rId42"/>
    <p:sldId id="709" r:id="rId43"/>
    <p:sldId id="852" r:id="rId44"/>
    <p:sldId id="613" r:id="rId45"/>
    <p:sldId id="612" r:id="rId46"/>
    <p:sldId id="516" r:id="rId47"/>
    <p:sldId id="868" r:id="rId48"/>
    <p:sldId id="752" r:id="rId49"/>
    <p:sldId id="727" r:id="rId50"/>
    <p:sldId id="728" r:id="rId51"/>
    <p:sldId id="730" r:id="rId52"/>
    <p:sldId id="731" r:id="rId53"/>
    <p:sldId id="732" r:id="rId54"/>
    <p:sldId id="733" r:id="rId55"/>
    <p:sldId id="736" r:id="rId56"/>
    <p:sldId id="737" r:id="rId57"/>
    <p:sldId id="305" r:id="rId58"/>
  </p:sldIdLst>
  <p:sldSz cx="9144000" cy="6858000" type="screen4x3"/>
  <p:notesSz cx="6858000" cy="9723438"/>
  <p:defaultTextStyle>
    <a:defPPr>
      <a:defRPr lang="es-ES_tradnl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EEF8E4"/>
    <a:srgbClr val="0000FF"/>
    <a:srgbClr val="EBF7FF"/>
    <a:srgbClr val="FFF1B3"/>
    <a:srgbClr val="C1EAFF"/>
    <a:srgbClr val="A7E2FF"/>
    <a:srgbClr val="A7C4FF"/>
    <a:srgbClr val="89B0FF"/>
    <a:srgbClr val="FFE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4" autoAdjust="0"/>
    <p:restoredTop sz="94660"/>
  </p:normalViewPr>
  <p:slideViewPr>
    <p:cSldViewPr showGuides="1">
      <p:cViewPr varScale="1">
        <p:scale>
          <a:sx n="71" d="100"/>
          <a:sy n="71" d="100"/>
        </p:scale>
        <p:origin x="1428" y="54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E82D82-DADA-42B6-B932-E9048CDB8A0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7451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EBAC3-C909-444E-ABA6-2E92885DEC17}" type="datetimeFigureOut">
              <a:rPr lang="es-VE" smtClean="0"/>
              <a:t>04/11/2017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1425" y="1216025"/>
            <a:ext cx="4375150" cy="32813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679950"/>
            <a:ext cx="5486400" cy="38274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2360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2360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E6D2A-FCE4-4272-9024-06DDB074DD4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40102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E3850-558F-45A7-B3BC-54B8E8DAEA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341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0EE7C-8533-450B-9E4A-1F692560304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717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293D7-0DFF-4E9A-9746-B431B4338B8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561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CFBB2-B327-499D-B300-8B5420FD48F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7492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D1B51-2CFA-47E7-BFD8-2FE6060EF59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1207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D5CE-9E2D-437D-8722-ABE095C244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68587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FF743-97FA-485C-A4C2-9632D26F9E7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123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66262-2119-4324-81E9-CC28D30DF2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0111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EAF20-EE5C-456D-AF42-5DA0632D1C9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5193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F8D17-2EC2-4BAC-BE75-E9149DE71CC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0935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65A26-EC9F-4480-9C50-397EF476E3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136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4FAD4C-3894-4E19-A288-97F89683984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quivendo/status/465653707934146560" TargetMode="External"/><Relationship Id="rId2" Type="http://schemas.openxmlformats.org/officeDocument/2006/relationships/hyperlink" Target="https://twitter.com/AquiVEND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tter.com/Tesisolucion" TargetMode="External"/><Relationship Id="rId5" Type="http://schemas.openxmlformats.org/officeDocument/2006/relationships/hyperlink" Target="https://twitter.com/juanjrh" TargetMode="External"/><Relationship Id="rId4" Type="http://schemas.openxmlformats.org/officeDocument/2006/relationships/hyperlink" Target="https://twitter.com/@juanjr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836595" y="252518"/>
            <a:ext cx="34708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" sz="1600" b="1" dirty="0"/>
              <a:t>Universidad de los </a:t>
            </a:r>
            <a:r>
              <a:rPr lang="es-ES" sz="1600" b="1" dirty="0" smtClean="0"/>
              <a:t>Andes</a:t>
            </a:r>
          </a:p>
          <a:p>
            <a:pPr>
              <a:defRPr/>
            </a:pPr>
            <a:r>
              <a:rPr lang="es-ES" sz="1600" b="1" dirty="0" smtClean="0"/>
              <a:t>Facultad de Ciencias</a:t>
            </a:r>
          </a:p>
          <a:p>
            <a:pPr>
              <a:defRPr/>
            </a:pPr>
            <a:r>
              <a:rPr lang="es-ES" sz="2400" dirty="0" smtClean="0"/>
              <a:t>Curso de Bioética 2017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255198" y="2431442"/>
            <a:ext cx="6633610" cy="161582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l">
              <a:defRPr/>
            </a:pPr>
            <a:endParaRPr lang="es-ES" sz="900" b="1" dirty="0"/>
          </a:p>
          <a:p>
            <a:pPr marL="354013" indent="-354013" algn="l">
              <a:buSzPct val="100000"/>
              <a:buAutoNum type="romanUcPeriod"/>
              <a:defRPr/>
            </a:pPr>
            <a:r>
              <a:rPr lang="es-ES" b="1" dirty="0" smtClean="0"/>
              <a:t>Integridad </a:t>
            </a:r>
            <a:r>
              <a:rPr lang="es-ES" b="1" dirty="0" smtClean="0"/>
              <a:t>Académica</a:t>
            </a:r>
            <a:r>
              <a:rPr lang="es-ES" b="1" dirty="0"/>
              <a:t> </a:t>
            </a:r>
            <a:r>
              <a:rPr lang="es-ES" b="1" dirty="0" smtClean="0"/>
              <a:t>en Medicina </a:t>
            </a:r>
          </a:p>
          <a:p>
            <a:pPr algn="l">
              <a:defRPr/>
            </a:pPr>
            <a:endParaRPr lang="es-ES" sz="1400" b="1" dirty="0" smtClean="0"/>
          </a:p>
          <a:p>
            <a:pPr algn="l">
              <a:defRPr/>
            </a:pPr>
            <a:r>
              <a:rPr lang="es-ES" sz="2800" b="1" dirty="0" smtClean="0"/>
              <a:t>II. </a:t>
            </a:r>
            <a:r>
              <a:rPr lang="es-ES" sz="2800" b="1" dirty="0" smtClean="0"/>
              <a:t>Ética </a:t>
            </a:r>
            <a:r>
              <a:rPr lang="es-ES" sz="2800" b="1" dirty="0" smtClean="0"/>
              <a:t>Médica en la práctica y en    </a:t>
            </a:r>
          </a:p>
          <a:p>
            <a:pPr algn="l">
              <a:defRPr/>
            </a:pPr>
            <a:r>
              <a:rPr lang="es-ES" sz="2800" b="1" dirty="0"/>
              <a:t> </a:t>
            </a:r>
            <a:r>
              <a:rPr lang="es-ES" sz="2800" b="1" dirty="0" smtClean="0"/>
              <a:t>    la investigación</a:t>
            </a:r>
            <a:endParaRPr lang="es-ES" sz="2800" b="1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24018" y="5517232"/>
            <a:ext cx="2792751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600" b="1" dirty="0" smtClean="0"/>
              <a:t>Ximena Páez</a:t>
            </a:r>
          </a:p>
          <a:p>
            <a:pPr algn="r" eaLnBrk="1" hangingPunct="1">
              <a:defRPr/>
            </a:pPr>
            <a:r>
              <a:rPr lang="es-ES_tradnl" sz="1600" b="1" dirty="0" smtClean="0"/>
              <a:t>Prof. Titular</a:t>
            </a:r>
          </a:p>
          <a:p>
            <a:pPr algn="r" eaLnBrk="1" hangingPunct="1">
              <a:defRPr/>
            </a:pPr>
            <a:r>
              <a:rPr lang="es-ES_tradnl" sz="1400" b="1" dirty="0" smtClean="0"/>
              <a:t>Facultad de Medicina</a:t>
            </a:r>
          </a:p>
          <a:p>
            <a:pPr algn="r" eaLnBrk="1" hangingPunct="1">
              <a:defRPr/>
            </a:pPr>
            <a:r>
              <a:rPr lang="es-ES_tradnl" sz="1400" b="1" dirty="0" err="1" smtClean="0"/>
              <a:t>Lab</a:t>
            </a:r>
            <a:r>
              <a:rPr lang="es-ES_tradnl" sz="1400" b="1" dirty="0" smtClean="0"/>
              <a:t>. Fisiología de la Conducta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725985" y="4189280"/>
            <a:ext cx="369203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7 y 9 noviembre </a:t>
            </a:r>
            <a:r>
              <a:rPr lang="es-ES" sz="2400" dirty="0">
                <a:solidFill>
                  <a:srgbClr val="000000"/>
                </a:solidFill>
              </a:rPr>
              <a:t>de </a:t>
            </a:r>
            <a:r>
              <a:rPr lang="es-ES" sz="2400" dirty="0" smtClean="0">
                <a:solidFill>
                  <a:srgbClr val="000000"/>
                </a:solidFill>
              </a:rPr>
              <a:t>2017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05747" y="1387108"/>
            <a:ext cx="5814646" cy="7694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200" dirty="0" smtClean="0"/>
              <a:t>Seminario Tema 5 </a:t>
            </a:r>
          </a:p>
          <a:p>
            <a:pPr>
              <a:defRPr/>
            </a:pPr>
            <a:r>
              <a:rPr lang="es-ES" sz="2200" dirty="0" smtClean="0">
                <a:solidFill>
                  <a:srgbClr val="0000FF"/>
                </a:solidFill>
              </a:rPr>
              <a:t>“Aspectos éticos de las ciencias médicas” </a:t>
            </a:r>
            <a:endParaRPr lang="es-ES" sz="2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9"/>
          <p:cNvSpPr txBox="1">
            <a:spLocks noChangeArrowheads="1"/>
          </p:cNvSpPr>
          <p:nvPr/>
        </p:nvSpPr>
        <p:spPr bwMode="auto">
          <a:xfrm>
            <a:off x="2499156" y="1772816"/>
            <a:ext cx="4145687" cy="92333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5400" dirty="0">
                <a:solidFill>
                  <a:srgbClr val="CC3300"/>
                </a:solidFill>
              </a:rPr>
              <a:t>Escándalos…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24328" y="6581001"/>
            <a:ext cx="15440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000" dirty="0" smtClean="0">
                <a:solidFill>
                  <a:schemeClr val="bg2"/>
                </a:solidFill>
                <a:latin typeface="Arial" charset="0"/>
              </a:rPr>
              <a:t>Ximena </a:t>
            </a:r>
            <a:r>
              <a:rPr lang="es-ES_tradnl" sz="1000" dirty="0">
                <a:solidFill>
                  <a:schemeClr val="bg2"/>
                </a:solidFill>
                <a:latin typeface="Arial" charset="0"/>
              </a:rPr>
              <a:t>Páez ULA </a:t>
            </a:r>
            <a:r>
              <a:rPr lang="es-ES_tradnl" sz="10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0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89691" y="3068960"/>
            <a:ext cx="656461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Medios comunicación: periódicos, TV, redes</a:t>
            </a:r>
          </a:p>
          <a:p>
            <a:endParaRPr lang="es-VE" sz="1400" dirty="0" smtClean="0"/>
          </a:p>
          <a:p>
            <a:r>
              <a:rPr lang="es-VE" sz="2400" dirty="0" smtClean="0"/>
              <a:t>Office </a:t>
            </a:r>
            <a:r>
              <a:rPr lang="es-VE" sz="2400" dirty="0" err="1" smtClean="0"/>
              <a:t>Research</a:t>
            </a:r>
            <a:r>
              <a:rPr lang="es-VE" sz="2400" dirty="0" smtClean="0"/>
              <a:t> </a:t>
            </a:r>
            <a:r>
              <a:rPr lang="es-VE" sz="2400" dirty="0" err="1" smtClean="0"/>
              <a:t>Integrity</a:t>
            </a:r>
            <a:r>
              <a:rPr lang="es-VE" sz="2400" dirty="0" smtClean="0"/>
              <a:t> (ORI) página web</a:t>
            </a:r>
          </a:p>
          <a:p>
            <a:endParaRPr lang="es-VE" sz="1400" dirty="0" smtClean="0"/>
          </a:p>
          <a:p>
            <a:r>
              <a:rPr lang="es-VE" sz="2400" dirty="0" smtClean="0"/>
              <a:t>Retractionwatch.com  blog, Etc.</a:t>
            </a:r>
            <a:endParaRPr lang="es-V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551668" y="658336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899036" y="1573386"/>
            <a:ext cx="4246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Oncogenómica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 2015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2156559" y="2244844"/>
            <a:ext cx="6452341" cy="2708434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" sz="2000" dirty="0" smtClean="0"/>
              <a:t>En </a:t>
            </a:r>
            <a:r>
              <a:rPr lang="es-ES" sz="2000" dirty="0" err="1" smtClean="0"/>
              <a:t>Duke</a:t>
            </a:r>
            <a:r>
              <a:rPr lang="es-ES" sz="2000" dirty="0" smtClean="0"/>
              <a:t> </a:t>
            </a:r>
            <a:r>
              <a:rPr lang="es-ES" sz="2000" dirty="0" err="1" smtClean="0"/>
              <a:t>University</a:t>
            </a:r>
            <a:r>
              <a:rPr lang="es-ES" sz="2000" dirty="0" smtClean="0"/>
              <a:t> fue encontrado culpable </a:t>
            </a:r>
          </a:p>
          <a:p>
            <a:pPr algn="ctr"/>
            <a:r>
              <a:rPr lang="es-ES" sz="2000" dirty="0" smtClean="0"/>
              <a:t>de </a:t>
            </a:r>
            <a:r>
              <a:rPr lang="es-E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falsificar</a:t>
            </a:r>
            <a:r>
              <a:rPr lang="es-ES" sz="2400" dirty="0" smtClean="0"/>
              <a:t> </a:t>
            </a:r>
            <a:r>
              <a:rPr lang="es-ES" sz="2000" dirty="0" smtClean="0"/>
              <a:t>datos en artículos, manuscritos, solicitudes financiamiento y registros de investigación.</a:t>
            </a:r>
          </a:p>
          <a:p>
            <a:pPr algn="ctr"/>
            <a:endParaRPr lang="es-ES" sz="1000" dirty="0" smtClean="0"/>
          </a:p>
          <a:p>
            <a:pPr algn="ctr"/>
            <a:r>
              <a:rPr lang="es-ES" dirty="0" smtClean="0"/>
              <a:t>Más de 10 artículos </a:t>
            </a:r>
            <a:r>
              <a:rPr lang="es-ES" sz="2000" dirty="0" smtClean="0"/>
              <a:t>2006-2009 fueron </a:t>
            </a:r>
            <a:r>
              <a:rPr 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retractados</a:t>
            </a:r>
            <a:r>
              <a:rPr lang="es-ES" sz="2000" dirty="0" smtClean="0"/>
              <a:t> </a:t>
            </a:r>
          </a:p>
          <a:p>
            <a:pPr algn="ctr"/>
            <a:endParaRPr lang="es-ES" sz="1200" dirty="0"/>
          </a:p>
        </p:txBody>
      </p:sp>
      <p:sp>
        <p:nvSpPr>
          <p:cNvPr id="6" name="5 Rectángulo"/>
          <p:cNvSpPr/>
          <p:nvPr/>
        </p:nvSpPr>
        <p:spPr>
          <a:xfrm>
            <a:off x="2867825" y="4969257"/>
            <a:ext cx="509456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/>
              <a:t>Office of </a:t>
            </a:r>
            <a:r>
              <a:rPr lang="es-VE" sz="1100" dirty="0" err="1" smtClean="0"/>
              <a:t>Research</a:t>
            </a:r>
            <a:r>
              <a:rPr lang="es-VE" sz="1100" dirty="0" smtClean="0"/>
              <a:t> </a:t>
            </a:r>
            <a:r>
              <a:rPr lang="es-VE" sz="1100" dirty="0" err="1" smtClean="0"/>
              <a:t>Integrity</a:t>
            </a:r>
            <a:r>
              <a:rPr lang="es-VE" sz="1100" dirty="0" smtClean="0"/>
              <a:t> (</a:t>
            </a:r>
            <a:r>
              <a:rPr lang="es-VE" sz="1100" b="1" dirty="0" smtClean="0"/>
              <a:t>ORI</a:t>
            </a:r>
            <a:r>
              <a:rPr lang="es-VE" sz="1100" dirty="0" smtClean="0"/>
              <a:t>) . </a:t>
            </a:r>
            <a:r>
              <a:rPr lang="es-VE" sz="1100" i="1" dirty="0" smtClean="0"/>
              <a:t>Case </a:t>
            </a:r>
            <a:r>
              <a:rPr lang="es-VE" sz="1100" i="1" dirty="0" err="1" smtClean="0"/>
              <a:t>summary</a:t>
            </a:r>
            <a:r>
              <a:rPr lang="es-VE" sz="1100" i="1" dirty="0" smtClean="0"/>
              <a:t>: </a:t>
            </a:r>
            <a:r>
              <a:rPr lang="es-VE" sz="1100" i="1" dirty="0" err="1" smtClean="0"/>
              <a:t>Potti</a:t>
            </a:r>
            <a:r>
              <a:rPr lang="es-VE" sz="1100" i="1" dirty="0" smtClean="0"/>
              <a:t>, </a:t>
            </a:r>
            <a:r>
              <a:rPr lang="es-VE" sz="1100" i="1" dirty="0" err="1" smtClean="0"/>
              <a:t>Anil</a:t>
            </a:r>
            <a:r>
              <a:rPr lang="es-VE" sz="1100" i="1" dirty="0" smtClean="0"/>
              <a:t> </a:t>
            </a:r>
            <a:r>
              <a:rPr lang="es-VE" sz="1100" dirty="0" smtClean="0"/>
              <a:t> </a:t>
            </a:r>
            <a:r>
              <a:rPr lang="es-VE" sz="1100" b="1" dirty="0" smtClean="0"/>
              <a:t>noviembre 9, 2015</a:t>
            </a:r>
            <a:r>
              <a:rPr lang="es-VE" sz="1100" dirty="0" smtClean="0"/>
              <a:t>. https</a:t>
            </a:r>
            <a:r>
              <a:rPr lang="es-VE" sz="1100" dirty="0"/>
              <a:t>://ori.hhs.gov/content/case-summary-potti-anil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707904" y="5486827"/>
            <a:ext cx="30118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/>
              <a:t>https://en.wikipedia.org/wiki/Anil_Potti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12" y="2374607"/>
            <a:ext cx="1443207" cy="212496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361308" y="548680"/>
            <a:ext cx="1737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Escándalos</a:t>
            </a:r>
          </a:p>
          <a:p>
            <a:pPr algn="l"/>
            <a:r>
              <a:rPr lang="es-V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ecientes </a:t>
            </a:r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s-V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52492" y="4516834"/>
            <a:ext cx="17556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Anil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Potti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00927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1177836" y="2511475"/>
            <a:ext cx="6788328" cy="233910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" sz="2000" dirty="0" smtClean="0"/>
              <a:t>Investigador admitió  haber </a:t>
            </a: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fabricado</a:t>
            </a:r>
            <a:r>
              <a:rPr lang="es-ES" sz="2000" dirty="0" smtClean="0"/>
              <a:t> </a:t>
            </a:r>
            <a:r>
              <a:rPr lang="es-ES" sz="2400" b="1" dirty="0" smtClean="0">
                <a:solidFill>
                  <a:srgbClr val="C00000"/>
                </a:solidFill>
              </a:rPr>
              <a:t>direcciones electrónicas</a:t>
            </a:r>
            <a:r>
              <a:rPr lang="es-ES" sz="2400" b="1" dirty="0" smtClean="0"/>
              <a:t> </a:t>
            </a:r>
            <a:r>
              <a:rPr lang="es-ES" sz="2000" dirty="0" smtClean="0"/>
              <a:t>para sugerir árbitros de sus propios manuscritos. </a:t>
            </a:r>
          </a:p>
          <a:p>
            <a:pPr algn="ctr"/>
            <a:endParaRPr lang="es-ES" sz="1000" dirty="0" smtClean="0"/>
          </a:p>
          <a:p>
            <a:pPr algn="ctr"/>
            <a:r>
              <a:rPr lang="es-ES" sz="2000" dirty="0" smtClean="0"/>
              <a:t>Mas de 64 artículos de 8 revistas de una casa editorial fueron </a:t>
            </a:r>
            <a:r>
              <a:rPr lang="es-E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retractadas</a:t>
            </a:r>
            <a:r>
              <a:rPr lang="es-ES" sz="2000" dirty="0" smtClean="0"/>
              <a:t>  por fallas en el proceso de arbitraje.</a:t>
            </a:r>
            <a:endParaRPr lang="es-ES" sz="2000" dirty="0"/>
          </a:p>
        </p:txBody>
      </p:sp>
      <p:sp>
        <p:nvSpPr>
          <p:cNvPr id="2" name="1 Rectángulo"/>
          <p:cNvSpPr/>
          <p:nvPr/>
        </p:nvSpPr>
        <p:spPr>
          <a:xfrm>
            <a:off x="1579804" y="5096798"/>
            <a:ext cx="61398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000" i="1" dirty="0"/>
              <a:t>Peer </a:t>
            </a:r>
            <a:r>
              <a:rPr lang="es-VE" sz="1000" i="1" dirty="0" err="1"/>
              <a:t>review</a:t>
            </a:r>
            <a:r>
              <a:rPr lang="es-VE" sz="1000" i="1" dirty="0"/>
              <a:t> </a:t>
            </a:r>
            <a:r>
              <a:rPr lang="es-VE" sz="1000" i="1" dirty="0" err="1"/>
              <a:t>fraud</a:t>
            </a:r>
            <a:r>
              <a:rPr lang="es-VE" sz="1000" i="1" dirty="0"/>
              <a:t>- Hacking </a:t>
            </a:r>
            <a:r>
              <a:rPr lang="es-VE" sz="1000" i="1" dirty="0" err="1"/>
              <a:t>the</a:t>
            </a:r>
            <a:r>
              <a:rPr lang="es-VE" sz="1000" i="1" dirty="0"/>
              <a:t> </a:t>
            </a:r>
            <a:r>
              <a:rPr lang="es-VE" sz="1000" i="1" dirty="0" err="1"/>
              <a:t>scientific</a:t>
            </a:r>
            <a:r>
              <a:rPr lang="es-VE" sz="1000" i="1" dirty="0"/>
              <a:t> </a:t>
            </a:r>
            <a:r>
              <a:rPr lang="es-VE" sz="1000" i="1" dirty="0" err="1"/>
              <a:t>publication</a:t>
            </a:r>
            <a:r>
              <a:rPr lang="es-VE" sz="1000" i="1" dirty="0"/>
              <a:t> </a:t>
            </a:r>
            <a:r>
              <a:rPr lang="es-VE" sz="1000" i="1" dirty="0" err="1"/>
              <a:t>process</a:t>
            </a:r>
            <a:r>
              <a:rPr lang="es-VE" sz="1000" i="1" dirty="0"/>
              <a:t>. </a:t>
            </a:r>
            <a:r>
              <a:rPr lang="es-VE" sz="1000" dirty="0"/>
              <a:t>N </a:t>
            </a:r>
            <a:r>
              <a:rPr lang="es-VE" sz="1000" dirty="0" err="1"/>
              <a:t>Engl</a:t>
            </a:r>
            <a:r>
              <a:rPr lang="es-VE" sz="1000" dirty="0"/>
              <a:t> J </a:t>
            </a:r>
            <a:r>
              <a:rPr lang="es-VE" sz="1000" dirty="0" err="1" smtClean="0"/>
              <a:t>Med</a:t>
            </a:r>
            <a:r>
              <a:rPr lang="es-VE" sz="1000" dirty="0" smtClean="0"/>
              <a:t>. </a:t>
            </a:r>
            <a:r>
              <a:rPr lang="es-VE" sz="1000" b="1" dirty="0" smtClean="0"/>
              <a:t>2015</a:t>
            </a:r>
            <a:r>
              <a:rPr lang="es-VE" sz="1000" dirty="0"/>
              <a:t>; 373:2393-2395</a:t>
            </a:r>
            <a:endParaRPr lang="es-VE" sz="1000" b="1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465758" y="658336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  <p:sp>
        <p:nvSpPr>
          <p:cNvPr id="11" name="3 CuadroTexto"/>
          <p:cNvSpPr txBox="1"/>
          <p:nvPr/>
        </p:nvSpPr>
        <p:spPr>
          <a:xfrm>
            <a:off x="2643427" y="1680479"/>
            <a:ext cx="3857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Corea del Sur 2015</a:t>
            </a:r>
            <a:endParaRPr lang="es-VE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42428" y="5343019"/>
            <a:ext cx="63979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/>
              <a:t>http://www.nature.com/news/faked-peer-reviews-prompt-64-retractions-1.18202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720274" y="1286519"/>
            <a:ext cx="5745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Una nueva forma de fraude científico…</a:t>
            </a:r>
            <a:endParaRPr lang="es-VE" sz="2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08848" y="292396"/>
            <a:ext cx="1737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Escándalos</a:t>
            </a:r>
          </a:p>
          <a:p>
            <a:pPr algn="l"/>
            <a:r>
              <a:rPr lang="es-V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ecientes </a:t>
            </a:r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s-V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388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121977" y="1412776"/>
            <a:ext cx="6912767" cy="2769989"/>
          </a:xfrm>
          <a:prstGeom prst="rect">
            <a:avLst/>
          </a:prstGeom>
          <a:solidFill>
            <a:srgbClr val="C1D0FF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s-VE" sz="900" dirty="0" smtClean="0"/>
          </a:p>
          <a:p>
            <a:pPr algn="ctr"/>
            <a:r>
              <a:rPr lang="es-VE" sz="3200" dirty="0" smtClean="0"/>
              <a:t>Hay gran preocupación por la</a:t>
            </a:r>
          </a:p>
          <a:p>
            <a:pPr algn="ctr"/>
            <a:r>
              <a:rPr lang="es-VE" sz="1000" dirty="0" smtClean="0"/>
              <a:t> </a:t>
            </a:r>
          </a:p>
          <a:p>
            <a:pPr algn="ctr"/>
            <a:r>
              <a:rPr lang="es-VE" sz="3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 en la Investigación </a:t>
            </a:r>
          </a:p>
          <a:p>
            <a:pPr algn="ctr"/>
            <a:r>
              <a:rPr lang="es-VE" sz="3200" dirty="0" smtClean="0"/>
              <a:t>con</a:t>
            </a:r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3200" dirty="0" smtClean="0"/>
              <a:t>respecto a:</a:t>
            </a:r>
          </a:p>
          <a:p>
            <a:pPr algn="ctr"/>
            <a:r>
              <a:rPr lang="es-VE" sz="1000" dirty="0" smtClean="0"/>
              <a:t> </a:t>
            </a:r>
          </a:p>
          <a:p>
            <a:pPr algn="ctr"/>
            <a:r>
              <a:rPr lang="es-VE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utoría</a:t>
            </a:r>
            <a:r>
              <a:rPr lang="es-VE" sz="3600" dirty="0" smtClean="0"/>
              <a:t>, </a:t>
            </a:r>
            <a:r>
              <a:rPr lang="es-VE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rbitraje</a:t>
            </a:r>
            <a:r>
              <a:rPr lang="es-VE" sz="3600" dirty="0" smtClean="0"/>
              <a:t> y </a:t>
            </a:r>
            <a:r>
              <a:rPr lang="es-VE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dición</a:t>
            </a:r>
          </a:p>
          <a:p>
            <a:pPr algn="ctr"/>
            <a:endParaRPr lang="es-VE" sz="900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1121976" y="4581128"/>
            <a:ext cx="6912767" cy="1477328"/>
          </a:xfrm>
          <a:prstGeom prst="rect">
            <a:avLst/>
          </a:prstGeom>
          <a:solidFill>
            <a:srgbClr val="C1D0FF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quiere más </a:t>
            </a:r>
          </a:p>
          <a:p>
            <a:pPr algn="ctr"/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TRANSPARENCIA</a:t>
            </a:r>
          </a:p>
          <a:p>
            <a:pPr algn="ctr"/>
            <a:endParaRPr lang="es-VE" sz="900" dirty="0"/>
          </a:p>
        </p:txBody>
      </p:sp>
    </p:spTree>
    <p:extLst>
      <p:ext uri="{BB962C8B-B14F-4D97-AF65-F5344CB8AC3E}">
        <p14:creationId xmlns:p14="http://schemas.microsoft.com/office/powerpoint/2010/main" val="222726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45543" y="2354402"/>
            <a:ext cx="64529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“</a:t>
            </a:r>
            <a:r>
              <a:rPr lang="en-US" sz="2800" i="1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E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l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público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apoyará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a la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ciencia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solo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si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puede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confiar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en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científicos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e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instituciones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que</a:t>
            </a:r>
            <a:r>
              <a:rPr lang="en-US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800" i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investigan</a:t>
            </a:r>
            <a:r>
              <a:rPr lang="es-VE" sz="28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”</a:t>
            </a:r>
            <a:endParaRPr lang="es-VE" sz="2800" i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629368" y="4005064"/>
            <a:ext cx="5885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National Research Council and Institute of Medicine, 2002.</a:t>
            </a:r>
          </a:p>
          <a:p>
            <a:r>
              <a:rPr lang="en-US" sz="1200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Citado</a:t>
            </a:r>
            <a:r>
              <a:rPr lang="en-US" sz="1200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en: </a:t>
            </a:r>
            <a:r>
              <a:rPr lang="en-US" sz="12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Fostering Integrity in Research 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2017</a:t>
            </a:r>
            <a:r>
              <a:rPr lang="en-US" sz="1200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. The National Academic Press.</a:t>
            </a:r>
            <a:endParaRPr lang="es-VE" sz="1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280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676787" y="5591795"/>
            <a:ext cx="5790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 err="1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Ch</a:t>
            </a:r>
            <a:r>
              <a:rPr lang="en-US" sz="1200" b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2 en </a:t>
            </a:r>
            <a:r>
              <a:rPr lang="en-US" sz="1200" b="1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Fostering Integrity in Research</a:t>
            </a:r>
            <a:r>
              <a:rPr lang="en-US" sz="1200" i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2017</a:t>
            </a:r>
            <a:r>
              <a:rPr lang="en-US" sz="1200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. The National Academic Press.</a:t>
            </a:r>
            <a:endParaRPr lang="es-VE" sz="12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25758" y="989202"/>
            <a:ext cx="6492483" cy="461665"/>
          </a:xfrm>
          <a:prstGeom prst="rect">
            <a:avLst/>
          </a:prstGeom>
          <a:solidFill>
            <a:srgbClr val="89B0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Definición de Integridad en la Investigación</a:t>
            </a:r>
            <a:endParaRPr lang="es-VE" sz="2400" dirty="0"/>
          </a:p>
        </p:txBody>
      </p:sp>
      <p:sp>
        <p:nvSpPr>
          <p:cNvPr id="7" name="Rectángulo 6"/>
          <p:cNvSpPr/>
          <p:nvPr/>
        </p:nvSpPr>
        <p:spPr>
          <a:xfrm>
            <a:off x="1197235" y="1648720"/>
            <a:ext cx="6749530" cy="3816429"/>
          </a:xfrm>
          <a:prstGeom prst="rect">
            <a:avLst/>
          </a:prstGeom>
          <a:solidFill>
            <a:srgbClr val="D9F2FF"/>
          </a:solidFill>
        </p:spPr>
        <p:txBody>
          <a:bodyPr wrap="square">
            <a:spAutoFit/>
          </a:bodyPr>
          <a:lstStyle/>
          <a:p>
            <a:pPr algn="l"/>
            <a:r>
              <a:rPr lang="en-US" sz="2200" dirty="0" smtClean="0"/>
              <a:t>“…</a:t>
            </a:r>
            <a:r>
              <a:rPr lang="en-US" sz="2200" dirty="0" err="1" smtClean="0"/>
              <a:t>significa</a:t>
            </a:r>
            <a:r>
              <a:rPr lang="en-US" sz="2200" dirty="0" smtClean="0"/>
              <a:t> </a:t>
            </a:r>
            <a:r>
              <a:rPr lang="en-US" sz="2200" b="1" dirty="0" err="1" smtClean="0"/>
              <a:t>planear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proponer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ejecutar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reportar</a:t>
            </a:r>
            <a:r>
              <a:rPr lang="en-US" sz="2200" b="1" dirty="0" smtClean="0"/>
              <a:t>, y </a:t>
            </a:r>
            <a:r>
              <a:rPr lang="en-US" sz="2200" b="1" dirty="0" err="1" smtClean="0"/>
              <a:t>revisar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investigación</a:t>
            </a:r>
            <a:r>
              <a:rPr lang="en-US" sz="2200" b="1" dirty="0" smtClean="0"/>
              <a:t> </a:t>
            </a:r>
            <a:r>
              <a:rPr lang="en-US" sz="2200" dirty="0" err="1" smtClean="0"/>
              <a:t>según</a:t>
            </a:r>
            <a:r>
              <a:rPr lang="en-US" sz="2200" dirty="0" smtClean="0"/>
              <a:t> </a:t>
            </a:r>
            <a:r>
              <a:rPr lang="en-US" sz="2200" b="1" dirty="0" err="1" smtClean="0"/>
              <a:t>valores</a:t>
            </a:r>
            <a:r>
              <a:rPr lang="en-US" sz="2200" b="1" dirty="0" smtClean="0"/>
              <a:t> </a:t>
            </a:r>
            <a:r>
              <a:rPr lang="en-US" sz="2200" dirty="0" smtClean="0"/>
              <a:t>... </a:t>
            </a:r>
            <a:r>
              <a:rPr lang="en-US" sz="2200" dirty="0" err="1" smtClean="0"/>
              <a:t>Estos</a:t>
            </a:r>
            <a:r>
              <a:rPr lang="en-US" sz="2200" dirty="0" smtClean="0"/>
              <a:t> </a:t>
            </a:r>
            <a:r>
              <a:rPr lang="en-US" sz="2200" dirty="0" err="1" smtClean="0"/>
              <a:t>valores</a:t>
            </a:r>
            <a:r>
              <a:rPr lang="en-US" sz="2200" dirty="0" smtClean="0"/>
              <a:t> </a:t>
            </a:r>
            <a:r>
              <a:rPr lang="en-US" sz="2200" dirty="0" err="1" smtClean="0"/>
              <a:t>deberían</a:t>
            </a:r>
            <a:r>
              <a:rPr lang="en-US" sz="2200" dirty="0" smtClean="0"/>
              <a:t> </a:t>
            </a:r>
            <a:r>
              <a:rPr lang="en-US" sz="2200" dirty="0" err="1" smtClean="0"/>
              <a:t>ser</a:t>
            </a:r>
            <a:r>
              <a:rPr lang="en-US" sz="2200" dirty="0" smtClean="0"/>
              <a:t> </a:t>
            </a:r>
            <a:r>
              <a:rPr lang="en-US" sz="2200" dirty="0" err="1" smtClean="0"/>
              <a:t>sostenidos</a:t>
            </a:r>
            <a:r>
              <a:rPr lang="en-US" sz="2200" dirty="0" smtClean="0"/>
              <a:t> </a:t>
            </a:r>
            <a:r>
              <a:rPr lang="en-US" sz="2200" dirty="0" err="1" smtClean="0"/>
              <a:t>por</a:t>
            </a:r>
            <a:r>
              <a:rPr lang="en-US" sz="2200" dirty="0" smtClean="0"/>
              <a:t> </a:t>
            </a:r>
            <a:r>
              <a:rPr lang="en-US" sz="2200" dirty="0" err="1" smtClean="0"/>
              <a:t>instituciones</a:t>
            </a:r>
            <a:r>
              <a:rPr lang="en-US" sz="2200" dirty="0" smtClean="0"/>
              <a:t>, </a:t>
            </a:r>
            <a:r>
              <a:rPr lang="en-US" sz="2200" dirty="0" err="1" smtClean="0"/>
              <a:t>patrocinadores</a:t>
            </a:r>
            <a:r>
              <a:rPr lang="en-US" sz="2200" dirty="0" smtClean="0"/>
              <a:t>, </a:t>
            </a:r>
            <a:r>
              <a:rPr lang="en-US" sz="2200" dirty="0" err="1" smtClean="0"/>
              <a:t>revistas</a:t>
            </a:r>
            <a:r>
              <a:rPr lang="en-US" sz="2200" dirty="0" smtClean="0"/>
              <a:t> y </a:t>
            </a:r>
            <a:r>
              <a:rPr lang="en-US" sz="2200" dirty="0" err="1" smtClean="0"/>
              <a:t>sociedades</a:t>
            </a:r>
            <a:r>
              <a:rPr lang="en-US" sz="2200" dirty="0" smtClean="0"/>
              <a:t> </a:t>
            </a:r>
            <a:r>
              <a:rPr lang="en-US" sz="2200" dirty="0" err="1" smtClean="0"/>
              <a:t>educadas</a:t>
            </a:r>
            <a:r>
              <a:rPr lang="en-US" sz="2200" dirty="0" smtClean="0"/>
              <a:t> </a:t>
            </a:r>
            <a:r>
              <a:rPr lang="en-US" sz="2200" dirty="0" err="1" smtClean="0"/>
              <a:t>así</a:t>
            </a:r>
            <a:r>
              <a:rPr lang="en-US" sz="2200" dirty="0" smtClean="0"/>
              <a:t> </a:t>
            </a:r>
            <a:r>
              <a:rPr lang="en-US" sz="2200" dirty="0" err="1" smtClean="0"/>
              <a:t>como</a:t>
            </a:r>
            <a:r>
              <a:rPr lang="en-US" sz="2200" dirty="0" smtClean="0"/>
              <a:t> </a:t>
            </a:r>
            <a:r>
              <a:rPr lang="en-US" sz="2200" dirty="0" err="1" smtClean="0"/>
              <a:t>por</a:t>
            </a:r>
            <a:r>
              <a:rPr lang="en-US" sz="2200" dirty="0" smtClean="0"/>
              <a:t> </a:t>
            </a:r>
            <a:r>
              <a:rPr lang="en-US" sz="2200" dirty="0" err="1" smtClean="0"/>
              <a:t>investigadores</a:t>
            </a:r>
            <a:r>
              <a:rPr lang="en-US" sz="2200" dirty="0" smtClean="0"/>
              <a:t> y </a:t>
            </a:r>
            <a:r>
              <a:rPr lang="en-US" sz="2200" dirty="0" err="1" smtClean="0"/>
              <a:t>grupos</a:t>
            </a:r>
            <a:r>
              <a:rPr lang="en-US" sz="2200" dirty="0" smtClean="0"/>
              <a:t> de </a:t>
            </a:r>
            <a:r>
              <a:rPr lang="en-US" sz="2200" dirty="0" err="1" smtClean="0"/>
              <a:t>investigación</a:t>
            </a:r>
            <a:r>
              <a:rPr lang="en-US" sz="2200" dirty="0" smtClean="0"/>
              <a:t>. …Las </a:t>
            </a:r>
            <a:r>
              <a:rPr lang="en-US" sz="2200" b="1" dirty="0" err="1" smtClean="0"/>
              <a:t>mejores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prácticas</a:t>
            </a:r>
            <a:r>
              <a:rPr lang="en-US" sz="2200" b="1" dirty="0" smtClean="0"/>
              <a:t> en </a:t>
            </a:r>
            <a:r>
              <a:rPr lang="en-US" sz="2200" b="1" dirty="0" err="1" smtClean="0"/>
              <a:t>investigación</a:t>
            </a:r>
            <a:r>
              <a:rPr lang="en-US" sz="2200" dirty="0" smtClean="0"/>
              <a:t> son </a:t>
            </a:r>
            <a:r>
              <a:rPr lang="en-US" sz="2200" dirty="0" err="1" smtClean="0"/>
              <a:t>esas</a:t>
            </a:r>
            <a:r>
              <a:rPr lang="en-US" sz="2200" dirty="0" smtClean="0"/>
              <a:t> </a:t>
            </a:r>
            <a:r>
              <a:rPr lang="en-US" sz="2200" dirty="0" err="1" smtClean="0"/>
              <a:t>acciones</a:t>
            </a:r>
            <a:r>
              <a:rPr lang="en-US" sz="2200" dirty="0" smtClean="0"/>
              <a:t> </a:t>
            </a:r>
            <a:r>
              <a:rPr lang="en-US" sz="2200" dirty="0" err="1" smtClean="0"/>
              <a:t>realizadas</a:t>
            </a:r>
            <a:r>
              <a:rPr lang="en-US" sz="2200" dirty="0" smtClean="0"/>
              <a:t> </a:t>
            </a:r>
            <a:r>
              <a:rPr lang="en-US" sz="2200" dirty="0" err="1" smtClean="0"/>
              <a:t>por</a:t>
            </a:r>
            <a:r>
              <a:rPr lang="en-US" sz="2200" dirty="0" smtClean="0"/>
              <a:t> </a:t>
            </a:r>
            <a:r>
              <a:rPr lang="en-US" sz="2200" dirty="0" err="1" smtClean="0"/>
              <a:t>individuos</a:t>
            </a:r>
            <a:r>
              <a:rPr lang="en-US" sz="2200" dirty="0" smtClean="0"/>
              <a:t> y </a:t>
            </a:r>
            <a:r>
              <a:rPr lang="en-US" sz="2200" dirty="0" err="1" smtClean="0"/>
              <a:t>organizaciones</a:t>
            </a:r>
            <a:r>
              <a:rPr lang="en-US" sz="2200" dirty="0" smtClean="0"/>
              <a:t>  </a:t>
            </a:r>
            <a:r>
              <a:rPr lang="en-US" sz="2200" dirty="0" err="1" smtClean="0"/>
              <a:t>que</a:t>
            </a:r>
            <a:r>
              <a:rPr lang="en-US" sz="2200" dirty="0" smtClean="0"/>
              <a:t> </a:t>
            </a:r>
            <a:r>
              <a:rPr lang="en-US" sz="2200" dirty="0" err="1" smtClean="0"/>
              <a:t>están</a:t>
            </a:r>
            <a:r>
              <a:rPr lang="en-US" sz="2200" dirty="0" smtClean="0"/>
              <a:t> </a:t>
            </a:r>
            <a:r>
              <a:rPr lang="en-US" sz="2200" b="1" dirty="0" err="1" smtClean="0"/>
              <a:t>basadas</a:t>
            </a:r>
            <a:r>
              <a:rPr lang="en-US" sz="2200" b="1" dirty="0" smtClean="0"/>
              <a:t> en los </a:t>
            </a:r>
            <a:r>
              <a:rPr lang="en-US" sz="2200" b="1" dirty="0" err="1" smtClean="0"/>
              <a:t>valores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centrales</a:t>
            </a:r>
            <a:r>
              <a:rPr lang="en-US" sz="2200" b="1" dirty="0" smtClean="0"/>
              <a:t> de la </a:t>
            </a:r>
            <a:r>
              <a:rPr lang="en-US" sz="2200" b="1" dirty="0" err="1" smtClean="0"/>
              <a:t>ciencia</a:t>
            </a:r>
            <a:r>
              <a:rPr lang="en-US" sz="2200" b="1" dirty="0" smtClean="0"/>
              <a:t> </a:t>
            </a:r>
            <a:r>
              <a:rPr lang="en-US" sz="2200" dirty="0" smtClean="0"/>
              <a:t>y </a:t>
            </a:r>
            <a:r>
              <a:rPr lang="en-US" sz="2200" dirty="0" err="1" smtClean="0"/>
              <a:t>que</a:t>
            </a:r>
            <a:r>
              <a:rPr lang="en-US" sz="2200" dirty="0" smtClean="0"/>
              <a:t> </a:t>
            </a:r>
            <a:r>
              <a:rPr lang="en-US" sz="2200" dirty="0" err="1" smtClean="0"/>
              <a:t>permiten</a:t>
            </a:r>
            <a:r>
              <a:rPr lang="en-US" sz="2200" dirty="0" smtClean="0"/>
              <a:t> </a:t>
            </a:r>
            <a:r>
              <a:rPr lang="en-US" sz="2200" dirty="0" err="1" smtClean="0"/>
              <a:t>buena</a:t>
            </a:r>
            <a:r>
              <a:rPr lang="en-US" sz="2200" dirty="0" smtClean="0"/>
              <a:t> </a:t>
            </a:r>
            <a:r>
              <a:rPr lang="en-US" sz="2200" dirty="0" err="1" smtClean="0"/>
              <a:t>investigación</a:t>
            </a:r>
            <a:r>
              <a:rPr lang="en-US" sz="2200" dirty="0" smtClean="0"/>
              <a:t>. </a:t>
            </a:r>
            <a:r>
              <a:rPr lang="en-US" sz="2200" dirty="0" err="1" smtClean="0"/>
              <a:t>Ellas</a:t>
            </a:r>
            <a:r>
              <a:rPr lang="en-US" sz="2200" dirty="0" smtClean="0"/>
              <a:t> </a:t>
            </a:r>
            <a:r>
              <a:rPr lang="en-US" sz="2200" dirty="0" err="1" smtClean="0"/>
              <a:t>deberían</a:t>
            </a:r>
            <a:r>
              <a:rPr lang="en-US" sz="2200" dirty="0" smtClean="0"/>
              <a:t> </a:t>
            </a:r>
            <a:r>
              <a:rPr lang="en-US" sz="2200" dirty="0" err="1" smtClean="0"/>
              <a:t>ser</a:t>
            </a:r>
            <a:r>
              <a:rPr lang="en-US" sz="2200" dirty="0" smtClean="0"/>
              <a:t> </a:t>
            </a:r>
            <a:r>
              <a:rPr lang="en-US" sz="2200" b="1" dirty="0" err="1" smtClean="0"/>
              <a:t>abrazadas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practicadas</a:t>
            </a:r>
            <a:r>
              <a:rPr lang="en-US" sz="2200" b="1" dirty="0" smtClean="0"/>
              <a:t> y </a:t>
            </a:r>
            <a:r>
              <a:rPr lang="en-US" sz="2200" b="1" dirty="0" err="1" smtClean="0"/>
              <a:t>promovidas</a:t>
            </a:r>
            <a:r>
              <a:rPr lang="en-US" sz="2200" dirty="0" smtClean="0"/>
              <a:t>”.</a:t>
            </a:r>
            <a:endParaRPr lang="es-VE" sz="2200" dirty="0"/>
          </a:p>
        </p:txBody>
      </p:sp>
    </p:spTree>
    <p:extLst>
      <p:ext uri="{BB962C8B-B14F-4D97-AF65-F5344CB8AC3E}">
        <p14:creationId xmlns:p14="http://schemas.microsoft.com/office/powerpoint/2010/main" val="46619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2120846" y="1351508"/>
            <a:ext cx="4902304" cy="41549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8800" dirty="0" smtClean="0">
                <a:solidFill>
                  <a:srgbClr val="A50021"/>
                </a:solidFill>
              </a:rPr>
              <a:t>¿Qué</a:t>
            </a:r>
            <a:endParaRPr lang="es-ES" sz="8800" dirty="0">
              <a:solidFill>
                <a:srgbClr val="A50021"/>
              </a:solidFill>
            </a:endParaRPr>
          </a:p>
          <a:p>
            <a:pPr algn="ctr">
              <a:defRPr/>
            </a:pPr>
            <a:r>
              <a:rPr lang="es-ES" sz="8800" dirty="0">
                <a:solidFill>
                  <a:srgbClr val="A50021"/>
                </a:solidFill>
              </a:rPr>
              <a:t>tenemos </a:t>
            </a:r>
          </a:p>
          <a:p>
            <a:pPr algn="ctr">
              <a:defRPr/>
            </a:pPr>
            <a:r>
              <a:rPr lang="es-ES" sz="8800" dirty="0">
                <a:solidFill>
                  <a:srgbClr val="A50021"/>
                </a:solidFill>
              </a:rPr>
              <a:t>aquí?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03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aviso tutorias fisiopatologia 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2" y="1844824"/>
            <a:ext cx="5189537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2388114" y="548680"/>
            <a:ext cx="4389437" cy="1077913"/>
          </a:xfrm>
          <a:prstGeom prst="rect">
            <a:avLst/>
          </a:prstGeom>
          <a:solidFill>
            <a:srgbClr val="FFFFCC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Aviso en la entrada </a:t>
            </a:r>
          </a:p>
          <a:p>
            <a:pPr algn="ctr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un departamento …</a:t>
            </a:r>
          </a:p>
        </p:txBody>
      </p:sp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1871663" y="1916435"/>
            <a:ext cx="5400675" cy="4103688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6850437" y="3994784"/>
            <a:ext cx="1933575" cy="131127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" sz="8000" dirty="0">
                <a:solidFill>
                  <a:srgbClr val="C00000"/>
                </a:solidFill>
              </a:rPr>
              <a:t>¿…?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2016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7" name="9 CuadroTexto"/>
          <p:cNvSpPr txBox="1"/>
          <p:nvPr/>
        </p:nvSpPr>
        <p:spPr>
          <a:xfrm>
            <a:off x="300831" y="357982"/>
            <a:ext cx="16208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Aquí…</a:t>
            </a:r>
          </a:p>
        </p:txBody>
      </p:sp>
    </p:spTree>
    <p:extLst>
      <p:ext uri="{BB962C8B-B14F-4D97-AF65-F5344CB8AC3E}">
        <p14:creationId xmlns:p14="http://schemas.microsoft.com/office/powerpoint/2010/main" val="27440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931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 animBg="1"/>
      <p:bldP spid="9319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266950" y="914400"/>
            <a:ext cx="4548188" cy="1077913"/>
          </a:xfrm>
          <a:prstGeom prst="rect">
            <a:avLst/>
          </a:prstGeom>
          <a:solidFill>
            <a:srgbClr val="FFFFCC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Avisos en 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</a:t>
            </a:r>
          </a:p>
          <a:p>
            <a:pPr algn="ctr"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Foro </a:t>
            </a: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Profesoral ULA…</a:t>
            </a: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2465388" y="2349500"/>
            <a:ext cx="4213225" cy="3570288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" sz="2800" dirty="0"/>
              <a:t>Ofertas de </a:t>
            </a:r>
            <a:r>
              <a:rPr lang="es-ES" sz="2800" dirty="0" smtClean="0"/>
              <a:t>profesores: </a:t>
            </a:r>
            <a:endParaRPr lang="es-ES" sz="2800" dirty="0"/>
          </a:p>
          <a:p>
            <a:pPr algn="ctr"/>
            <a:endParaRPr lang="es-ES" sz="1400" dirty="0"/>
          </a:p>
          <a:p>
            <a:pPr algn="ctr"/>
            <a:r>
              <a:rPr lang="es-ES" sz="2800" dirty="0"/>
              <a:t>Ayuda para hacer </a:t>
            </a:r>
          </a:p>
          <a:p>
            <a:pPr algn="ctr"/>
            <a:r>
              <a:rPr lang="es-ES" sz="2800" dirty="0"/>
              <a:t>trabajos: ascensos,</a:t>
            </a:r>
          </a:p>
          <a:p>
            <a:pPr algn="ctr"/>
            <a:r>
              <a:rPr lang="es-ES" sz="2800" dirty="0"/>
              <a:t> publicaciones</a:t>
            </a:r>
          </a:p>
          <a:p>
            <a:pPr algn="ctr"/>
            <a:r>
              <a:rPr lang="es-ES" sz="1600" dirty="0"/>
              <a:t> </a:t>
            </a:r>
          </a:p>
          <a:p>
            <a:pPr algn="ctr"/>
            <a:r>
              <a:rPr lang="es-ES" sz="2800" dirty="0"/>
              <a:t>a cambio de </a:t>
            </a:r>
          </a:p>
          <a:p>
            <a:pPr algn="ctr"/>
            <a:r>
              <a:rPr lang="es-ES" sz="2800" dirty="0"/>
              <a:t>autoría y/o recompensa </a:t>
            </a:r>
          </a:p>
          <a:p>
            <a:pPr algn="ctr"/>
            <a:r>
              <a:rPr lang="es-ES" sz="2800" dirty="0"/>
              <a:t>monetaria</a:t>
            </a:r>
          </a:p>
        </p:txBody>
      </p:sp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6545263" y="3787775"/>
            <a:ext cx="915987" cy="1322388"/>
          </a:xfrm>
          <a:prstGeom prst="rect">
            <a:avLst/>
          </a:prstGeom>
          <a:solidFill>
            <a:srgbClr val="FFFFAB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" sz="8000">
                <a:solidFill>
                  <a:srgbClr val="C00000"/>
                </a:solidFill>
              </a:rPr>
              <a:t>!!!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2016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6" name="9 CuadroTexto"/>
          <p:cNvSpPr txBox="1"/>
          <p:nvPr/>
        </p:nvSpPr>
        <p:spPr>
          <a:xfrm>
            <a:off x="300831" y="357982"/>
            <a:ext cx="16208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Aquí…</a:t>
            </a:r>
          </a:p>
        </p:txBody>
      </p:sp>
    </p:spTree>
    <p:extLst>
      <p:ext uri="{BB962C8B-B14F-4D97-AF65-F5344CB8AC3E}">
        <p14:creationId xmlns:p14="http://schemas.microsoft.com/office/powerpoint/2010/main" val="32832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997702" y="5872749"/>
            <a:ext cx="2174698" cy="27699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s-VE" altLang="es-VE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Fuente: YZ   mayo - junio  2014</a:t>
            </a:r>
            <a:endParaRPr lang="es-VE" altLang="es-VE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187400" y="4491037"/>
            <a:ext cx="6985000" cy="1366528"/>
          </a:xfrm>
          <a:prstGeom prst="rect">
            <a:avLst/>
          </a:prstGeom>
          <a:solidFill>
            <a:srgbClr val="FFFFE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marL="285750" indent="-285750">
              <a:lnSpc>
                <a:spcPct val="115000"/>
              </a:lnSpc>
              <a:buClr>
                <a:srgbClr val="C00000"/>
              </a:buClr>
              <a:buSzPct val="150000"/>
              <a:buFont typeface="Wingdings" pitchFamily="2" charset="2"/>
              <a:buChar char="§"/>
            </a:pPr>
            <a:r>
              <a:rPr lang="es-VE" sz="1800" dirty="0" err="1">
                <a:latin typeface="Arial" charset="0"/>
              </a:rPr>
              <a:t>AquíVENDO</a:t>
            </a:r>
            <a:r>
              <a:rPr lang="es-VE" sz="1800" dirty="0">
                <a:latin typeface="Arial" charset="0"/>
              </a:rPr>
              <a:t> (</a:t>
            </a:r>
            <a:r>
              <a:rPr lang="es-VE" sz="1800" u="sng" dirty="0">
                <a:latin typeface="Arial" charset="0"/>
                <a:hlinkClick r:id="rId2"/>
              </a:rPr>
              <a:t>@</a:t>
            </a:r>
            <a:r>
              <a:rPr lang="es-VE" sz="1800" u="sng" dirty="0" err="1">
                <a:latin typeface="Arial" charset="0"/>
                <a:hlinkClick r:id="rId2"/>
              </a:rPr>
              <a:t>AquiVENDO</a:t>
            </a:r>
            <a:r>
              <a:rPr lang="es-VE" sz="1800" dirty="0">
                <a:latin typeface="Arial" charset="0"/>
              </a:rPr>
              <a:t>) </a:t>
            </a:r>
            <a:r>
              <a:rPr lang="es-VE" sz="1800" u="sng" dirty="0">
                <a:latin typeface="Arial" charset="0"/>
                <a:hlinkClick r:id="rId3"/>
              </a:rPr>
              <a:t>11/05/14 20:14</a:t>
            </a:r>
            <a:r>
              <a:rPr lang="es-VE" sz="1800" dirty="0">
                <a:latin typeface="Arial" charset="0"/>
              </a:rPr>
              <a:t> </a:t>
            </a:r>
            <a:r>
              <a:rPr lang="es-VE" sz="1800" dirty="0" err="1">
                <a:latin typeface="Arial" charset="0"/>
              </a:rPr>
              <a:t>via</a:t>
            </a:r>
            <a:r>
              <a:rPr lang="es-VE" sz="1800" dirty="0">
                <a:latin typeface="Arial" charset="0"/>
              </a:rPr>
              <a:t> </a:t>
            </a:r>
            <a:r>
              <a:rPr lang="es-VE" sz="1800" u="sng" dirty="0">
                <a:latin typeface="Arial" charset="0"/>
                <a:hlinkClick r:id="rId4"/>
              </a:rPr>
              <a:t>@</a:t>
            </a:r>
            <a:r>
              <a:rPr lang="es-VE" sz="1800" u="sng" dirty="0" err="1">
                <a:latin typeface="Arial" charset="0"/>
                <a:hlinkClick r:id="rId4"/>
              </a:rPr>
              <a:t>juanjrh</a:t>
            </a:r>
            <a:r>
              <a:rPr lang="es-VE" sz="1800" dirty="0">
                <a:latin typeface="Arial" charset="0"/>
              </a:rPr>
              <a:t>: Realizamos tesis de grado a estudiantes del IUTA, IUTAR, IUTEPAL, UNERG, UBA, otros. Contáctanos. 04128701851, 04265319673. </a:t>
            </a:r>
            <a:endParaRPr lang="es-VE" sz="18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196032" y="3191165"/>
            <a:ext cx="6985000" cy="1015663"/>
          </a:xfrm>
          <a:prstGeom prst="rect">
            <a:avLst/>
          </a:prstGeom>
          <a:solidFill>
            <a:srgbClr val="FFFFE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marL="342900" indent="-342900" eaLnBrk="0" hangingPunct="0">
              <a:buClr>
                <a:srgbClr val="C00000"/>
              </a:buClr>
              <a:buSzPct val="150000"/>
              <a:buFont typeface="Wingdings" pitchFamily="2" charset="2"/>
              <a:buChar char="§"/>
            </a:pPr>
            <a:r>
              <a:rPr lang="es-VE" altLang="es-VE" sz="2000" dirty="0" err="1">
                <a:solidFill>
                  <a:srgbClr val="292F33"/>
                </a:solidFill>
                <a:latin typeface="Arial" charset="0"/>
                <a:ea typeface="Calibri" pitchFamily="34" charset="0"/>
                <a:cs typeface="Arial" charset="0"/>
              </a:rPr>
              <a:t>via</a:t>
            </a:r>
            <a:r>
              <a:rPr lang="es-VE" altLang="es-VE" sz="2000" dirty="0">
                <a:solidFill>
                  <a:srgbClr val="292F33"/>
                </a:solidFill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es-VE" altLang="es-VE" sz="2000" dirty="0">
                <a:solidFill>
                  <a:srgbClr val="E1AE85"/>
                </a:solidFill>
                <a:latin typeface="Arial" charset="0"/>
                <a:ea typeface="Calibri" pitchFamily="34" charset="0"/>
                <a:cs typeface="Arial" charset="0"/>
                <a:hlinkClick r:id="rId5"/>
              </a:rPr>
              <a:t>@</a:t>
            </a:r>
            <a:r>
              <a:rPr lang="es-VE" altLang="es-VE" sz="2000" dirty="0" err="1">
                <a:solidFill>
                  <a:srgbClr val="CE7834"/>
                </a:solidFill>
                <a:latin typeface="Arial" charset="0"/>
                <a:ea typeface="Calibri" pitchFamily="34" charset="0"/>
                <a:cs typeface="Arial" charset="0"/>
                <a:hlinkClick r:id="rId5"/>
              </a:rPr>
              <a:t>juanjrh</a:t>
            </a:r>
            <a:r>
              <a:rPr lang="es-VE" altLang="es-VE" sz="2000" dirty="0">
                <a:solidFill>
                  <a:srgbClr val="292F33"/>
                </a:solidFill>
                <a:latin typeface="Arial" charset="0"/>
                <a:ea typeface="Calibri" pitchFamily="34" charset="0"/>
                <a:cs typeface="Arial" charset="0"/>
              </a:rPr>
              <a:t>: Realizamos tesis de grado a estudiantes del IUTA, IUTAR, IUTEPAL, UNERG, UBA, otros. 04128701851, 04265319673.  </a:t>
            </a:r>
            <a:r>
              <a:rPr lang="es-VE" altLang="es-VE" sz="2000" dirty="0" smtClean="0">
                <a:solidFill>
                  <a:srgbClr val="E1AE85"/>
                </a:solidFill>
                <a:latin typeface="Arial" charset="0"/>
                <a:ea typeface="Calibri" pitchFamily="34" charset="0"/>
                <a:cs typeface="Arial" charset="0"/>
                <a:hlinkClick r:id="rId6"/>
              </a:rPr>
              <a:t>@</a:t>
            </a:r>
            <a:r>
              <a:rPr lang="es-VE" altLang="es-VE" sz="2000" dirty="0" err="1">
                <a:solidFill>
                  <a:srgbClr val="CE7834"/>
                </a:solidFill>
                <a:latin typeface="Arial" charset="0"/>
                <a:ea typeface="Calibri" pitchFamily="34" charset="0"/>
                <a:cs typeface="Arial" charset="0"/>
                <a:hlinkClick r:id="rId6"/>
              </a:rPr>
              <a:t>Tesisolucion</a:t>
            </a:r>
            <a:endParaRPr lang="es-VE" altLang="es-VE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auto">
          <a:xfrm>
            <a:off x="1196032" y="1916832"/>
            <a:ext cx="7264400" cy="1015663"/>
          </a:xfrm>
          <a:prstGeom prst="rect">
            <a:avLst/>
          </a:prstGeom>
          <a:solidFill>
            <a:srgbClr val="FFFFE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marL="342900" indent="-342900" eaLnBrk="0" hangingPunct="0">
              <a:buClr>
                <a:srgbClr val="C00000"/>
              </a:buClr>
              <a:buSzPct val="150000"/>
              <a:buFont typeface="Wingdings" pitchFamily="2" charset="2"/>
              <a:buChar char="§"/>
            </a:pPr>
            <a:r>
              <a:rPr lang="es-VE" altLang="es-VE" sz="20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@</a:t>
            </a:r>
            <a:r>
              <a:rPr lang="es-VE" altLang="es-VE" sz="2000" dirty="0" err="1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AquiVENDO</a:t>
            </a:r>
            <a:r>
              <a:rPr lang="es-VE" altLang="es-VE" sz="20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es-VE" altLang="es-VE" sz="2000" dirty="0" err="1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via</a:t>
            </a:r>
            <a:r>
              <a:rPr lang="es-VE" altLang="es-VE" sz="20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@</a:t>
            </a:r>
            <a:r>
              <a:rPr lang="es-VE" altLang="es-VE" sz="2000" dirty="0" err="1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juanjrh</a:t>
            </a:r>
            <a:r>
              <a:rPr lang="es-VE" altLang="es-VE" sz="20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 Realizamos tesis de grado, asesorías, monografías, diapositivas. Contáctanos, 04128701851, 04265319673. @</a:t>
            </a:r>
            <a:r>
              <a:rPr lang="es-VE" altLang="es-VE" sz="2000" dirty="0" err="1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Tesisolucion</a:t>
            </a:r>
            <a:endParaRPr lang="es-VE" altLang="es-VE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57388" y="954088"/>
            <a:ext cx="5229225" cy="584200"/>
          </a:xfrm>
          <a:prstGeom prst="rect">
            <a:avLst/>
          </a:prstGeom>
          <a:solidFill>
            <a:srgbClr val="FFFFCC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Avisos en 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Redes Sociales…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7483475" y="393700"/>
            <a:ext cx="915988" cy="13223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8000" dirty="0">
                <a:solidFill>
                  <a:srgbClr val="C00000"/>
                </a:solidFill>
              </a:rPr>
              <a:t>!!!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00831" y="357982"/>
            <a:ext cx="16208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Aquí…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2016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89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836595" y="252518"/>
            <a:ext cx="34708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rgbClr val="000000"/>
                </a:solidFill>
              </a:rPr>
              <a:t>Universidad de los </a:t>
            </a:r>
            <a:r>
              <a:rPr lang="es-ES" sz="1600" b="1" dirty="0" smtClean="0">
                <a:solidFill>
                  <a:srgbClr val="000000"/>
                </a:solidFill>
              </a:rPr>
              <a:t>Andes</a:t>
            </a:r>
          </a:p>
          <a:p>
            <a:pPr>
              <a:defRPr/>
            </a:pPr>
            <a:r>
              <a:rPr lang="es-ES" sz="1600" b="1" dirty="0" smtClean="0">
                <a:solidFill>
                  <a:srgbClr val="000000"/>
                </a:solidFill>
              </a:rPr>
              <a:t>Facultad de Ciencias</a:t>
            </a:r>
          </a:p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Curso de Bioética 2017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869483" y="2608534"/>
            <a:ext cx="5405035" cy="138499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es-ES" sz="1400" b="1" dirty="0" smtClean="0">
                <a:solidFill>
                  <a:srgbClr val="000000"/>
                </a:solidFill>
              </a:rPr>
              <a:t>    </a:t>
            </a:r>
            <a:endParaRPr lang="es-ES" sz="1400" b="1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2800" b="1" dirty="0" smtClean="0">
                <a:solidFill>
                  <a:srgbClr val="000000"/>
                </a:solidFill>
              </a:rPr>
              <a:t>II. </a:t>
            </a:r>
            <a:r>
              <a:rPr lang="es-ES" sz="2800" b="1" dirty="0" smtClean="0">
                <a:solidFill>
                  <a:srgbClr val="000000"/>
                </a:solidFill>
              </a:rPr>
              <a:t>Ética </a:t>
            </a:r>
            <a:r>
              <a:rPr lang="es-ES" sz="2800" b="1" dirty="0">
                <a:solidFill>
                  <a:srgbClr val="000000"/>
                </a:solidFill>
              </a:rPr>
              <a:t>M</a:t>
            </a:r>
            <a:r>
              <a:rPr lang="es-ES" sz="2800" b="1" dirty="0" smtClean="0">
                <a:solidFill>
                  <a:srgbClr val="000000"/>
                </a:solidFill>
              </a:rPr>
              <a:t>édica </a:t>
            </a:r>
            <a:endParaRPr lang="es-ES" sz="2800" b="1" dirty="0" smtClean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2800" b="1" dirty="0">
                <a:solidFill>
                  <a:srgbClr val="000000"/>
                </a:solidFill>
              </a:rPr>
              <a:t> </a:t>
            </a:r>
            <a:r>
              <a:rPr lang="es-ES" sz="2800" b="1" dirty="0" smtClean="0">
                <a:solidFill>
                  <a:srgbClr val="000000"/>
                </a:solidFill>
              </a:rPr>
              <a:t>    </a:t>
            </a:r>
            <a:r>
              <a:rPr lang="es-ES" sz="2400" b="1" dirty="0" smtClean="0">
                <a:solidFill>
                  <a:srgbClr val="000000"/>
                </a:solidFill>
              </a:rPr>
              <a:t>A</a:t>
            </a:r>
            <a:r>
              <a:rPr lang="es-ES" sz="2400" b="1" dirty="0" smtClean="0">
                <a:solidFill>
                  <a:srgbClr val="000000"/>
                </a:solidFill>
              </a:rPr>
              <a:t>. </a:t>
            </a:r>
            <a:r>
              <a:rPr lang="es-ES" sz="2200" b="1" dirty="0" smtClean="0">
                <a:solidFill>
                  <a:srgbClr val="000000"/>
                </a:solidFill>
              </a:rPr>
              <a:t>Práctica Médica Responsable</a:t>
            </a:r>
          </a:p>
          <a:p>
            <a:pPr algn="l">
              <a:defRPr/>
            </a:pPr>
            <a:endParaRPr lang="es-ES" sz="1400" b="1" dirty="0">
              <a:solidFill>
                <a:srgbClr val="00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24018" y="5517232"/>
            <a:ext cx="2792751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Ximena Páez</a:t>
            </a:r>
          </a:p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Prof. Titular</a:t>
            </a:r>
          </a:p>
          <a:p>
            <a:pPr algn="r" eaLnBrk="1" hangingPunct="1">
              <a:defRPr/>
            </a:pP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Facultad de Medicina</a:t>
            </a:r>
          </a:p>
          <a:p>
            <a:pPr algn="r" eaLnBrk="1" hangingPunct="1">
              <a:defRPr/>
            </a:pPr>
            <a:r>
              <a:rPr lang="es-ES_tradnl" sz="1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Lab</a:t>
            </a: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Fisiología de la Conducta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991278" y="4139830"/>
            <a:ext cx="316144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7 noviembre </a:t>
            </a:r>
            <a:r>
              <a:rPr lang="es-ES" sz="2400" dirty="0">
                <a:solidFill>
                  <a:srgbClr val="000000"/>
                </a:solidFill>
              </a:rPr>
              <a:t>de </a:t>
            </a:r>
            <a:r>
              <a:rPr lang="es-ES" sz="2400" dirty="0" smtClean="0">
                <a:solidFill>
                  <a:srgbClr val="000000"/>
                </a:solidFill>
              </a:rPr>
              <a:t>2017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532623" y="1388924"/>
            <a:ext cx="5886654" cy="73866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Seminario Tema 5 </a:t>
            </a:r>
          </a:p>
          <a:p>
            <a:pPr>
              <a:defRPr/>
            </a:pPr>
            <a:r>
              <a:rPr lang="es-E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“Aspectos éticos de las ciencias médicas” </a:t>
            </a:r>
            <a:endParaRPr lang="es-E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98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1456403" y="1834069"/>
            <a:ext cx="6231193" cy="3046988"/>
          </a:xfrm>
          <a:prstGeom prst="rect">
            <a:avLst/>
          </a:prstGeom>
          <a:solidFill>
            <a:srgbClr val="FFF1B3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endParaRPr lang="es-ES_tradnl" sz="16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 la comunidad académica </a:t>
            </a:r>
          </a:p>
          <a:p>
            <a:pPr algn="ctr"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_tradnl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 ignora </a:t>
            </a:r>
            <a:endParaRPr lang="es-ES_tradnl" sz="32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 gravedad de estas acciones</a:t>
            </a:r>
            <a:endParaRPr lang="es-ES_tradnl" sz="3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_tradnl" sz="14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como una falta 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 honestidad 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</a:t>
            </a:r>
          </a:p>
          <a:p>
            <a:pPr algn="ctr"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como una conducta </a:t>
            </a:r>
            <a:r>
              <a:rPr lang="es-ES_tradnl" sz="28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profesional!! </a:t>
            </a:r>
            <a:endParaRPr lang="es-ES_tradnl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es-ES_tradnl" sz="1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s-ES_tradnl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1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64096" y="2348879"/>
            <a:ext cx="4612160" cy="3139321"/>
          </a:xfrm>
          <a:prstGeom prst="rect">
            <a:avLst/>
          </a:prstGeom>
          <a:solidFill>
            <a:srgbClr val="FFF1B3"/>
          </a:solidFill>
          <a:ln w="28575">
            <a:solidFill>
              <a:srgbClr val="C00000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¡Hay </a:t>
            </a:r>
          </a:p>
          <a:p>
            <a:pPr algn="ctr"/>
            <a:r>
              <a:rPr lang="es-VE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aceptación </a:t>
            </a:r>
          </a:p>
          <a:p>
            <a:pPr algn="ctr"/>
            <a:r>
              <a:rPr lang="es-VE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social!</a:t>
            </a:r>
            <a:endParaRPr lang="es-VE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67544" y="560096"/>
            <a:ext cx="461376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smtClean="0"/>
              <a:t>¿Por qué ocurre </a:t>
            </a:r>
          </a:p>
          <a:p>
            <a:r>
              <a:rPr lang="es-VE" sz="4400" dirty="0" smtClean="0"/>
              <a:t>todo lo anterior?</a:t>
            </a:r>
            <a:endParaRPr lang="es-VE" sz="4400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77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2350803" y="550799"/>
            <a:ext cx="4442393" cy="461665"/>
          </a:xfrm>
          <a:prstGeom prst="rect">
            <a:avLst/>
          </a:prstGeom>
          <a:solidFill>
            <a:srgbClr val="FFFFCC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Frecuencia de Deshonestidad</a:t>
            </a:r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981518" y="2900920"/>
            <a:ext cx="39998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2.0%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falsificación, fabricación</a:t>
            </a:r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775533" y="3262313"/>
            <a:ext cx="44117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33.7 %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otras prácticas impropias </a:t>
            </a:r>
          </a:p>
        </p:txBody>
      </p:sp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2642624" y="1232050"/>
            <a:ext cx="3858750" cy="523220"/>
          </a:xfrm>
          <a:prstGeom prst="rect">
            <a:avLst/>
          </a:prstGeom>
          <a:solidFill>
            <a:srgbClr val="C1EA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Opinión de Científicos</a:t>
            </a:r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395536" y="2349500"/>
            <a:ext cx="3138488" cy="457200"/>
          </a:xfrm>
          <a:prstGeom prst="rect">
            <a:avLst/>
          </a:prstGeom>
          <a:solidFill>
            <a:srgbClr val="B3C5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Sobre ellos mismos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4223792" y="3789363"/>
            <a:ext cx="3084512" cy="579437"/>
          </a:xfrm>
          <a:prstGeom prst="rect">
            <a:avLst/>
          </a:prstGeom>
          <a:solidFill>
            <a:srgbClr val="FFA3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Sobre colegas</a:t>
            </a:r>
          </a:p>
        </p:txBody>
      </p:sp>
      <p:sp>
        <p:nvSpPr>
          <p:cNvPr id="144393" name="Text Box 9"/>
          <p:cNvSpPr txBox="1">
            <a:spLocks noChangeArrowheads="1"/>
          </p:cNvSpPr>
          <p:nvPr/>
        </p:nvSpPr>
        <p:spPr bwMode="auto">
          <a:xfrm>
            <a:off x="4313110" y="4365104"/>
            <a:ext cx="45640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14.2%</a:t>
            </a:r>
            <a:r>
              <a:rPr lang="es-ES_tradnl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falsificación, fabricación</a:t>
            </a:r>
          </a:p>
        </p:txBody>
      </p:sp>
      <p:sp>
        <p:nvSpPr>
          <p:cNvPr id="144394" name="Text Box 10"/>
          <p:cNvSpPr txBox="1">
            <a:spLocks noChangeArrowheads="1"/>
          </p:cNvSpPr>
          <p:nvPr/>
        </p:nvSpPr>
        <p:spPr bwMode="auto">
          <a:xfrm>
            <a:off x="4333091" y="4849996"/>
            <a:ext cx="46313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72.0%</a:t>
            </a:r>
            <a:r>
              <a:rPr lang="es-ES_tradnl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otras prácticas impropias</a:t>
            </a:r>
          </a:p>
        </p:txBody>
      </p:sp>
      <p:sp>
        <p:nvSpPr>
          <p:cNvPr id="26634" name="Rectangle 11"/>
          <p:cNvSpPr>
            <a:spLocks noChangeArrowheads="1"/>
          </p:cNvSpPr>
          <p:nvPr/>
        </p:nvSpPr>
        <p:spPr bwMode="auto">
          <a:xfrm>
            <a:off x="1780258" y="5854641"/>
            <a:ext cx="558348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_tradnl" sz="1100" dirty="0" smtClean="0"/>
              <a:t>D. </a:t>
            </a:r>
            <a:r>
              <a:rPr lang="es-ES_tradnl" sz="1100" dirty="0" err="1" smtClean="0"/>
              <a:t>Fanelli</a:t>
            </a:r>
            <a:r>
              <a:rPr lang="es-ES_tradnl" sz="1100" dirty="0" smtClean="0"/>
              <a:t>. </a:t>
            </a:r>
            <a:r>
              <a:rPr lang="es-ES_tradnl" sz="1100" i="1" dirty="0" err="1" smtClean="0"/>
              <a:t>How</a:t>
            </a:r>
            <a:r>
              <a:rPr lang="es-ES_tradnl" sz="1100" i="1" dirty="0" smtClean="0"/>
              <a:t> </a:t>
            </a:r>
            <a:r>
              <a:rPr lang="es-ES_tradnl" sz="1100" i="1" dirty="0" err="1"/>
              <a:t>Many</a:t>
            </a:r>
            <a:r>
              <a:rPr lang="es-ES_tradnl" sz="1100" i="1" dirty="0"/>
              <a:t> </a:t>
            </a:r>
            <a:r>
              <a:rPr lang="es-ES_tradnl" sz="1100" i="1" dirty="0" err="1"/>
              <a:t>Scientists</a:t>
            </a:r>
            <a:r>
              <a:rPr lang="es-ES_tradnl" sz="1100" i="1" dirty="0"/>
              <a:t> </a:t>
            </a:r>
            <a:r>
              <a:rPr lang="es-ES_tradnl" sz="1100" i="1" dirty="0" err="1"/>
              <a:t>Fabricate</a:t>
            </a:r>
            <a:r>
              <a:rPr lang="es-ES_tradnl" sz="1100" i="1" dirty="0"/>
              <a:t> and </a:t>
            </a:r>
            <a:r>
              <a:rPr lang="es-ES_tradnl" sz="1100" i="1" dirty="0" err="1"/>
              <a:t>Falsify</a:t>
            </a:r>
            <a:r>
              <a:rPr lang="es-ES_tradnl" sz="1100" i="1" dirty="0"/>
              <a:t> </a:t>
            </a:r>
            <a:r>
              <a:rPr lang="es-ES_tradnl" sz="1100" dirty="0" err="1"/>
              <a:t>Research</a:t>
            </a:r>
            <a:r>
              <a:rPr lang="es-ES_tradnl" sz="1100" dirty="0"/>
              <a:t>? A </a:t>
            </a:r>
            <a:r>
              <a:rPr lang="es-ES_tradnl" sz="1100" dirty="0" err="1"/>
              <a:t>Systematic</a:t>
            </a:r>
            <a:r>
              <a:rPr lang="es-ES_tradnl" sz="1100" dirty="0"/>
              <a:t> </a:t>
            </a:r>
            <a:r>
              <a:rPr lang="es-ES_tradnl" sz="1100" dirty="0" err="1"/>
              <a:t>Review</a:t>
            </a:r>
            <a:r>
              <a:rPr lang="es-ES_tradnl" sz="1100" dirty="0"/>
              <a:t> and Meta-</a:t>
            </a:r>
            <a:r>
              <a:rPr lang="es-ES_tradnl" sz="1100" dirty="0" err="1"/>
              <a:t>Analysis</a:t>
            </a:r>
            <a:r>
              <a:rPr lang="es-ES_tradnl" sz="1100" dirty="0"/>
              <a:t> of </a:t>
            </a:r>
            <a:r>
              <a:rPr lang="es-ES_tradnl" sz="1100" dirty="0" err="1"/>
              <a:t>Survey</a:t>
            </a:r>
            <a:r>
              <a:rPr lang="es-ES_tradnl" sz="1100" dirty="0"/>
              <a:t> Data. </a:t>
            </a:r>
            <a:r>
              <a:rPr lang="es-ES_tradnl" sz="1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PLoS</a:t>
            </a:r>
            <a:r>
              <a:rPr lang="es-ES_tradnl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2009</a:t>
            </a:r>
            <a:r>
              <a:rPr lang="es-ES_tradnl" sz="1100" dirty="0" smtClean="0"/>
              <a:t>. 4: </a:t>
            </a:r>
            <a:r>
              <a:rPr lang="es-ES_tradnl" sz="1100" dirty="0"/>
              <a:t>e5738</a:t>
            </a:r>
            <a:r>
              <a:rPr lang="es-ES_tradnl" sz="1100" dirty="0" smtClean="0"/>
              <a:t>.</a:t>
            </a:r>
            <a:endParaRPr lang="es-ES_tradnl" sz="1100" dirty="0"/>
          </a:p>
        </p:txBody>
      </p:sp>
      <p:sp>
        <p:nvSpPr>
          <p:cNvPr id="144396" name="Text Box 12"/>
          <p:cNvSpPr txBox="1">
            <a:spLocks noChangeArrowheads="1"/>
          </p:cNvSpPr>
          <p:nvPr/>
        </p:nvSpPr>
        <p:spPr bwMode="auto">
          <a:xfrm>
            <a:off x="772789" y="4507985"/>
            <a:ext cx="27924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800" b="1" dirty="0"/>
              <a:t>¿Cifras </a:t>
            </a:r>
          </a:p>
          <a:p>
            <a:pPr algn="l" eaLnBrk="1" hangingPunct="1"/>
            <a:r>
              <a:rPr lang="es-ES" sz="2800" b="1" dirty="0"/>
              <a:t>conservadoras?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7275487" y="6581001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/>
      <p:bldP spid="144389" grpId="0"/>
      <p:bldP spid="144390" grpId="0" animBg="1"/>
      <p:bldP spid="144391" grpId="0" animBg="1"/>
      <p:bldP spid="144392" grpId="0" animBg="1"/>
      <p:bldP spid="144393" grpId="0"/>
      <p:bldP spid="144394" grpId="0"/>
      <p:bldP spid="14439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870251" y="589590"/>
            <a:ext cx="3403496" cy="341632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/>
              <a:t>Investigación</a:t>
            </a:r>
          </a:p>
          <a:p>
            <a:r>
              <a:rPr lang="es-VE" sz="2400" dirty="0" smtClean="0"/>
              <a:t>Un proceso que va</a:t>
            </a:r>
          </a:p>
          <a:p>
            <a:r>
              <a:rPr lang="es-VE" sz="800" dirty="0" smtClean="0"/>
              <a:t> </a:t>
            </a:r>
          </a:p>
          <a:p>
            <a:r>
              <a:rPr lang="es-VE" sz="2400" dirty="0" smtClean="0"/>
              <a:t>desde</a:t>
            </a:r>
            <a:endParaRPr lang="es-VE" sz="800" dirty="0" smtClean="0"/>
          </a:p>
          <a:p>
            <a:r>
              <a:rPr lang="es-VE" sz="2400" dirty="0" smtClean="0"/>
              <a:t>Ideas-Proyectos </a:t>
            </a:r>
          </a:p>
          <a:p>
            <a:r>
              <a:rPr lang="es-VE" sz="2400" dirty="0"/>
              <a:t>D</a:t>
            </a:r>
            <a:r>
              <a:rPr lang="es-VE" sz="2400" dirty="0" smtClean="0"/>
              <a:t>esarrollo de estudios</a:t>
            </a:r>
          </a:p>
          <a:p>
            <a:r>
              <a:rPr lang="es-VE" sz="2400" dirty="0" smtClean="0"/>
              <a:t>Manuscritos-Tesis</a:t>
            </a:r>
          </a:p>
          <a:p>
            <a:endParaRPr lang="es-VE" sz="800" dirty="0" smtClean="0"/>
          </a:p>
          <a:p>
            <a:r>
              <a:rPr lang="es-VE" sz="2400" dirty="0" smtClean="0"/>
              <a:t>hasta </a:t>
            </a:r>
          </a:p>
          <a:p>
            <a:r>
              <a:rPr lang="es-VE" sz="2400" dirty="0" smtClean="0"/>
              <a:t>Publicaciones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704067" y="4221088"/>
            <a:ext cx="5735865" cy="1877437"/>
          </a:xfrm>
          <a:prstGeom prst="rect">
            <a:avLst/>
          </a:prstGeom>
          <a:solidFill>
            <a:schemeClr val="bg1"/>
          </a:solidFill>
          <a:ln>
            <a:solidFill>
              <a:srgbClr val="FF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/>
              <a:t>P</a:t>
            </a:r>
            <a:r>
              <a:rPr lang="es-VE" dirty="0" smtClean="0"/>
              <a:t>uede </a:t>
            </a:r>
            <a:r>
              <a:rPr lang="es-VE" dirty="0" smtClean="0"/>
              <a:t>haber</a:t>
            </a:r>
          </a:p>
          <a:p>
            <a:r>
              <a:rPr lang="es-VE" sz="3200" dirty="0"/>
              <a:t>C</a:t>
            </a:r>
            <a:r>
              <a:rPr lang="es-VE" sz="3200" dirty="0" smtClean="0"/>
              <a:t>onductas Deshonestas</a:t>
            </a:r>
          </a:p>
          <a:p>
            <a:r>
              <a:rPr lang="es-VE" sz="3200" dirty="0" smtClean="0"/>
              <a:t>de </a:t>
            </a:r>
          </a:p>
          <a:p>
            <a:r>
              <a:rPr lang="es-VE" sz="3200" dirty="0"/>
              <a:t>A</a:t>
            </a:r>
            <a:r>
              <a:rPr lang="es-VE" sz="3200" dirty="0" smtClean="0"/>
              <a:t>utores, Árbitros y </a:t>
            </a:r>
            <a:r>
              <a:rPr lang="es-VE" sz="3200" dirty="0"/>
              <a:t>E</a:t>
            </a:r>
            <a:r>
              <a:rPr lang="es-VE" sz="3200" dirty="0" smtClean="0"/>
              <a:t>ditores</a:t>
            </a:r>
          </a:p>
        </p:txBody>
      </p:sp>
    </p:spTree>
    <p:extLst>
      <p:ext uri="{BB962C8B-B14F-4D97-AF65-F5344CB8AC3E}">
        <p14:creationId xmlns:p14="http://schemas.microsoft.com/office/powerpoint/2010/main" val="420576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389285" y="3573016"/>
            <a:ext cx="4222551" cy="1908215"/>
          </a:xfrm>
          <a:prstGeom prst="rect">
            <a:avLst/>
          </a:prstGeom>
          <a:solidFill>
            <a:srgbClr val="FFFFCC"/>
          </a:solidFill>
          <a:ln w="28575">
            <a:solidFill>
              <a:srgbClr val="C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Estudios con pacientes pero </a:t>
            </a:r>
          </a:p>
          <a:p>
            <a:pPr algn="l" eaLnBrk="1" hangingPunct="1"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sin consentimiento</a:t>
            </a:r>
          </a:p>
          <a:p>
            <a:pPr marL="171450" indent="-171450" algn="l" eaLnBrk="1" hangingPunct="1">
              <a:buFont typeface="Arial" panose="020B0604020202020204" pitchFamily="34" charset="0"/>
              <a:buChar char="•"/>
              <a:defRPr/>
            </a:pPr>
            <a:endParaRPr lang="es-ES_tradnl" sz="9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Registro inexacto</a:t>
            </a:r>
            <a:r>
              <a:rPr lang="es-ES_tradnl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datos etc. 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endParaRPr lang="es-ES_tradnl" sz="9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Uso inapropiado de animales </a:t>
            </a:r>
          </a:p>
          <a:p>
            <a:pPr algn="l" eaLnBrk="1" hangingPunct="1">
              <a:defRPr/>
            </a:pPr>
            <a:r>
              <a:rPr lang="es-ES_tradnl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de investigación</a:t>
            </a:r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1942305" y="1916832"/>
            <a:ext cx="5259387" cy="1261884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¿Investigación? </a:t>
            </a:r>
          </a:p>
          <a:p>
            <a:pPr>
              <a:defRPr/>
            </a:pP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Responsabilidad del </a:t>
            </a:r>
          </a:p>
          <a:p>
            <a:pPr>
              <a:defRPr/>
            </a:pP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investigador tutor y del estudiante</a:t>
            </a:r>
            <a:endParaRPr lang="es-ES_tradnl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601749" y="980728"/>
            <a:ext cx="3940501" cy="707886"/>
          </a:xfrm>
          <a:prstGeom prst="rect">
            <a:avLst/>
          </a:prstGeom>
          <a:solidFill>
            <a:srgbClr val="EEF8E4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Tesis otra vez…</a:t>
            </a:r>
            <a:endParaRPr lang="es-VE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201692" y="6453336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53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nimBg="1"/>
      <p:bldP spid="174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683934" y="1500761"/>
            <a:ext cx="5998757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solidFill>
                  <a:srgbClr val="002060"/>
                </a:solidFill>
              </a:rPr>
              <a:t>Es el trabajo académico que le permite </a:t>
            </a:r>
          </a:p>
          <a:p>
            <a:pPr eaLnBrk="1" hangingPunct="1">
              <a:defRPr/>
            </a:pPr>
            <a:r>
              <a:rPr lang="es-ES_tradnl" sz="2400" dirty="0" smtClean="0">
                <a:solidFill>
                  <a:srgbClr val="002060"/>
                </a:solidFill>
              </a:rPr>
              <a:t>al estudiante obtener su título</a:t>
            </a:r>
          </a:p>
        </p:txBody>
      </p:sp>
      <p:sp>
        <p:nvSpPr>
          <p:cNvPr id="105485" name="Text Box 13"/>
          <p:cNvSpPr txBox="1">
            <a:spLocks noChangeArrowheads="1"/>
          </p:cNvSpPr>
          <p:nvPr/>
        </p:nvSpPr>
        <p:spPr bwMode="auto">
          <a:xfrm>
            <a:off x="6228184" y="5791489"/>
            <a:ext cx="26186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Pero no</a:t>
            </a:r>
            <a:r>
              <a:rPr lang="es-ES_tradnl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 ve con frecuencia …</a:t>
            </a:r>
            <a:endParaRPr lang="es-ES_tradnl" sz="24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>
            <a:off x="683934" y="796160"/>
            <a:ext cx="3050835" cy="523220"/>
          </a:xfrm>
          <a:prstGeom prst="rect">
            <a:avLst/>
          </a:prstGeom>
          <a:solidFill>
            <a:srgbClr val="EEF8E4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tesis?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8678" y="6551222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873544" y="2943630"/>
            <a:ext cx="4330032" cy="523220"/>
          </a:xfrm>
          <a:prstGeom prst="rect">
            <a:avLst/>
          </a:prstGeom>
          <a:solidFill>
            <a:srgbClr val="EEF8E4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debería significar?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843808" y="3647125"/>
            <a:ext cx="5453737" cy="193899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>
                <a:solidFill>
                  <a:srgbClr val="002060"/>
                </a:solidFill>
              </a:rPr>
              <a:t>El resultado </a:t>
            </a:r>
            <a:r>
              <a:rPr lang="es-ES_tradnl" sz="2400" dirty="0">
                <a:solidFill>
                  <a:srgbClr val="002060"/>
                </a:solidFill>
              </a:rPr>
              <a:t>del esfuerzo académico </a:t>
            </a:r>
            <a:endParaRPr lang="es-ES_tradnl" sz="2400" dirty="0" smtClean="0">
              <a:solidFill>
                <a:srgbClr val="002060"/>
              </a:solidFill>
            </a:endParaRPr>
          </a:p>
          <a:p>
            <a:pPr eaLnBrk="1" hangingPunct="1">
              <a:defRPr/>
            </a:pPr>
            <a:r>
              <a:rPr lang="es-ES_tradnl" sz="2400" dirty="0" smtClean="0">
                <a:solidFill>
                  <a:srgbClr val="002060"/>
                </a:solidFill>
              </a:rPr>
              <a:t>del ESTUDIANTE</a:t>
            </a:r>
            <a:r>
              <a:rPr lang="es-ES_tradnl" sz="2400" dirty="0">
                <a:solidFill>
                  <a:srgbClr val="002060"/>
                </a:solidFill>
              </a:rPr>
              <a:t>, </a:t>
            </a:r>
            <a:endParaRPr lang="es-ES_tradnl" sz="2400" dirty="0" smtClean="0">
              <a:solidFill>
                <a:srgbClr val="002060"/>
              </a:solidFill>
            </a:endParaRPr>
          </a:p>
          <a:p>
            <a:pPr eaLnBrk="1" hangingPunct="1">
              <a:defRPr/>
            </a:pPr>
            <a:r>
              <a:rPr lang="es-ES_tradnl" sz="2400" dirty="0" smtClean="0">
                <a:solidFill>
                  <a:srgbClr val="002060"/>
                </a:solidFill>
              </a:rPr>
              <a:t>realizado </a:t>
            </a:r>
            <a:r>
              <a:rPr lang="es-ES_tradnl" sz="2400" dirty="0">
                <a:solidFill>
                  <a:srgbClr val="002060"/>
                </a:solidFill>
              </a:rPr>
              <a:t>durante un cierto tiempo, </a:t>
            </a:r>
            <a:endParaRPr lang="es-ES_tradnl" sz="2400" dirty="0" smtClean="0">
              <a:solidFill>
                <a:srgbClr val="002060"/>
              </a:solidFill>
            </a:endParaRPr>
          </a:p>
          <a:p>
            <a:pPr eaLnBrk="1" hangingPunct="1">
              <a:defRPr/>
            </a:pPr>
            <a:r>
              <a:rPr lang="es-ES_tradnl" sz="2400" dirty="0" smtClean="0">
                <a:solidFill>
                  <a:srgbClr val="002060"/>
                </a:solidFill>
              </a:rPr>
              <a:t>bajo </a:t>
            </a:r>
            <a:r>
              <a:rPr lang="es-ES_tradnl" sz="2400" dirty="0">
                <a:solidFill>
                  <a:srgbClr val="002060"/>
                </a:solidFill>
              </a:rPr>
              <a:t>la guía </a:t>
            </a:r>
            <a:r>
              <a:rPr lang="es-ES_tradnl" sz="2400" dirty="0" smtClean="0">
                <a:solidFill>
                  <a:srgbClr val="002060"/>
                </a:solidFill>
              </a:rPr>
              <a:t>expert</a:t>
            </a:r>
            <a:r>
              <a:rPr lang="es-ES_tradnl" sz="2400" dirty="0">
                <a:solidFill>
                  <a:srgbClr val="002060"/>
                </a:solidFill>
              </a:rPr>
              <a:t>a </a:t>
            </a:r>
          </a:p>
          <a:p>
            <a:pPr eaLnBrk="1" hangingPunct="1">
              <a:defRPr/>
            </a:pPr>
            <a:r>
              <a:rPr lang="es-ES_tradnl" sz="2400" dirty="0">
                <a:solidFill>
                  <a:srgbClr val="002060"/>
                </a:solidFill>
              </a:rPr>
              <a:t>del </a:t>
            </a:r>
            <a:r>
              <a:rPr lang="es-ES_tradnl" sz="2400" dirty="0" smtClean="0">
                <a:solidFill>
                  <a:srgbClr val="002060"/>
                </a:solidFill>
              </a:rPr>
              <a:t>TUTOR</a:t>
            </a:r>
            <a:endParaRPr lang="es-ES_tradn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0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5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3" grpId="0" animBg="1"/>
      <p:bldP spid="105485" grpId="0"/>
      <p:bldP spid="105486" grpId="0" animBg="1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935163" y="1565374"/>
            <a:ext cx="5410455" cy="3754874"/>
          </a:xfrm>
          <a:prstGeom prst="rect">
            <a:avLst/>
          </a:prstGeom>
          <a:solidFill>
            <a:srgbClr val="D5D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s-ES_tradnl" dirty="0">
                <a:solidFill>
                  <a:srgbClr val="000000"/>
                </a:solidFill>
                <a:cs typeface="Times New Roman" pitchFamily="18" charset="0"/>
              </a:rPr>
              <a:t>Reservar un 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“</a:t>
            </a:r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tiempo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” </a:t>
            </a:r>
            <a:r>
              <a:rPr lang="es-ES_tradnl" dirty="0">
                <a:solidFill>
                  <a:srgbClr val="000000"/>
                </a:solidFill>
                <a:cs typeface="Times New Roman" pitchFamily="18" charset="0"/>
              </a:rPr>
              <a:t>para el estudiante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8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Escuchar pacientemente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8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Dar instrucciones 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8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No abusar de su autoridad 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8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Ser constructivo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8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No abrumar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8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Desarrollar una relación apropiada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8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Compartir con el estudiante</a:t>
            </a: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endParaRPr lang="es-ES_tradnl" sz="800" dirty="0">
              <a:solidFill>
                <a:srgbClr val="000000"/>
              </a:solidFill>
              <a:cs typeface="Times New Roman" pitchFamily="18" charset="0"/>
            </a:endParaRPr>
          </a:p>
          <a:p>
            <a:pPr algn="l" eaLnBrk="1" hangingPunct="1">
              <a:buClr>
                <a:srgbClr val="FF0066"/>
              </a:buClr>
              <a:buSzPct val="150000"/>
              <a:buFontTx/>
              <a:buChar char="•"/>
            </a:pPr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  Buscar sus </a:t>
            </a:r>
            <a:r>
              <a:rPr lang="es-ES_tradnl" sz="1800" u="sng" dirty="0">
                <a:solidFill>
                  <a:srgbClr val="000000"/>
                </a:solidFill>
                <a:cs typeface="Times New Roman" pitchFamily="18" charset="0"/>
              </a:rPr>
              <a:t>propios mentores</a:t>
            </a:r>
          </a:p>
        </p:txBody>
      </p:sp>
      <p:sp>
        <p:nvSpPr>
          <p:cNvPr id="94211" name="Rectangle 8"/>
          <p:cNvSpPr>
            <a:spLocks noChangeArrowheads="1"/>
          </p:cNvSpPr>
          <p:nvPr/>
        </p:nvSpPr>
        <p:spPr bwMode="auto">
          <a:xfrm>
            <a:off x="1563688" y="5473799"/>
            <a:ext cx="600075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GB" sz="1050" i="1" dirty="0">
                <a:solidFill>
                  <a:srgbClr val="000000"/>
                </a:solidFill>
              </a:rPr>
              <a:t>Adviser, Teacher, Role Model, Friend. On being a Mentor to Students in </a:t>
            </a:r>
          </a:p>
          <a:p>
            <a:pPr algn="r"/>
            <a:r>
              <a:rPr lang="en-GB" sz="1050" i="1" dirty="0">
                <a:solidFill>
                  <a:srgbClr val="000000"/>
                </a:solidFill>
              </a:rPr>
              <a:t>Science and Engineering</a:t>
            </a:r>
            <a:r>
              <a:rPr lang="en-GB" sz="1050" dirty="0">
                <a:solidFill>
                  <a:srgbClr val="000000"/>
                </a:solidFill>
              </a:rPr>
              <a:t>. National Academy of  Sciences, National Academy of Engineering, Institute of Medicine. National Academic Press, Washington, D.C., 1997.</a:t>
            </a:r>
            <a:endParaRPr lang="es-ES_tradnl" sz="1050" dirty="0">
              <a:solidFill>
                <a:srgbClr val="000000"/>
              </a:solidFill>
            </a:endParaRP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2120926" y="918011"/>
            <a:ext cx="4886274" cy="523220"/>
          </a:xfrm>
          <a:prstGeom prst="rect">
            <a:avLst/>
          </a:prstGeom>
          <a:solidFill>
            <a:srgbClr val="EEF8E4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dirty="0">
                <a:solidFill>
                  <a:srgbClr val="002060"/>
                </a:solidFill>
              </a:rPr>
              <a:t>Responsabilidades del </a:t>
            </a:r>
            <a:r>
              <a:rPr lang="es-ES" sz="2800" dirty="0" smtClean="0">
                <a:solidFill>
                  <a:srgbClr val="002060"/>
                </a:solidFill>
              </a:rPr>
              <a:t>Tutor</a:t>
            </a: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4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1691680" y="2431201"/>
            <a:ext cx="2369558" cy="3231654"/>
          </a:xfrm>
          <a:prstGeom prst="rect">
            <a:avLst/>
          </a:prstGeom>
          <a:solidFill>
            <a:srgbClr val="B9CAFF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Enseñar</a:t>
            </a:r>
          </a:p>
          <a:p>
            <a:pPr eaLnBrk="1" hangingPunct="1"/>
            <a:r>
              <a:rPr lang="es-ES_tradnl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/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Supervisar</a:t>
            </a:r>
          </a:p>
          <a:p>
            <a:pPr eaLnBrk="1" hangingPunct="1"/>
            <a:endParaRPr lang="es-ES_tradnl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Evaluar</a:t>
            </a:r>
            <a:endParaRPr lang="es-ES_tradnl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endParaRPr lang="es-ES_tradnl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Recompensar</a:t>
            </a:r>
          </a:p>
          <a:p>
            <a:pPr eaLnBrk="1" hangingPunct="1"/>
            <a:endParaRPr lang="es-ES_tradnl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Castigar</a:t>
            </a: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5515805" y="4535882"/>
            <a:ext cx="1906587" cy="946150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 dirty="0">
                <a:solidFill>
                  <a:srgbClr val="000000"/>
                </a:solidFill>
              </a:rPr>
              <a:t>¡Ojo con </a:t>
            </a:r>
          </a:p>
          <a:p>
            <a:pPr eaLnBrk="1" hangingPunct="1"/>
            <a:r>
              <a:rPr lang="es-ES_tradnl" sz="2800" b="1" dirty="0">
                <a:solidFill>
                  <a:srgbClr val="000000"/>
                </a:solidFill>
              </a:rPr>
              <a:t>Internet!!!</a:t>
            </a:r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2162027" y="1518991"/>
            <a:ext cx="4886274" cy="523220"/>
          </a:xfrm>
          <a:prstGeom prst="rect">
            <a:avLst/>
          </a:prstGeom>
          <a:solidFill>
            <a:srgbClr val="EEF8E4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dirty="0" smtClean="0">
                <a:solidFill>
                  <a:srgbClr val="002060"/>
                </a:solidFill>
              </a:rPr>
              <a:t>Responsabilidades del Tutor</a:t>
            </a:r>
          </a:p>
        </p:txBody>
      </p: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5148064" y="2442661"/>
            <a:ext cx="2642070" cy="1692771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 dirty="0" smtClean="0">
                <a:solidFill>
                  <a:srgbClr val="000000"/>
                </a:solidFill>
              </a:rPr>
              <a:t>Revisar </a:t>
            </a:r>
          </a:p>
          <a:p>
            <a:pPr eaLnBrk="1" hangingPunct="1"/>
            <a:r>
              <a:rPr lang="es-ES_tradnl" sz="2800" b="1" dirty="0" smtClean="0">
                <a:solidFill>
                  <a:srgbClr val="000000"/>
                </a:solidFill>
              </a:rPr>
              <a:t>literatura</a:t>
            </a:r>
            <a:endParaRPr lang="es-ES_tradnl" sz="2800" b="1" dirty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400" dirty="0">
                <a:solidFill>
                  <a:srgbClr val="000000"/>
                </a:solidFill>
              </a:rPr>
              <a:t>Citas, paráfrasis,</a:t>
            </a:r>
          </a:p>
          <a:p>
            <a:pPr eaLnBrk="1" hangingPunct="1"/>
            <a:r>
              <a:rPr lang="es-ES_tradnl" sz="2400" dirty="0">
                <a:solidFill>
                  <a:srgbClr val="000000"/>
                </a:solidFill>
              </a:rPr>
              <a:t>Referencias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2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9" grpId="0" animBg="1"/>
      <p:bldP spid="79883" grpId="0" animBg="1"/>
      <p:bldP spid="7989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471313" y="1705102"/>
            <a:ext cx="3836988" cy="974725"/>
          </a:xfrm>
          <a:prstGeom prst="rect">
            <a:avLst/>
          </a:prstGeom>
          <a:solidFill>
            <a:srgbClr val="EEF8E4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</a:rPr>
              <a:t>Es responsabilidad </a:t>
            </a:r>
          </a:p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</a:rPr>
              <a:t>del estudiante-autor </a:t>
            </a: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1835696" y="4707406"/>
            <a:ext cx="855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>
                <a:solidFill>
                  <a:srgbClr val="C00000"/>
                </a:solidFill>
              </a:rPr>
              <a:t>¡Ojo!</a:t>
            </a: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662411" y="5085788"/>
            <a:ext cx="34547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El material en Internet puede </a:t>
            </a:r>
          </a:p>
          <a:p>
            <a:r>
              <a:rPr lang="es-ES_tradnl" sz="1800" dirty="0">
                <a:solidFill>
                  <a:srgbClr val="000000"/>
                </a:solidFill>
                <a:cs typeface="Times New Roman" pitchFamily="18" charset="0"/>
              </a:rPr>
              <a:t>estar plagiado</a:t>
            </a:r>
          </a:p>
        </p:txBody>
      </p:sp>
      <p:sp>
        <p:nvSpPr>
          <p:cNvPr id="115717" name="Text Box 7"/>
          <p:cNvSpPr txBox="1">
            <a:spLocks noChangeArrowheads="1"/>
          </p:cNvSpPr>
          <p:nvPr/>
        </p:nvSpPr>
        <p:spPr bwMode="auto">
          <a:xfrm>
            <a:off x="5072655" y="4951753"/>
            <a:ext cx="3529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_tradnl" sz="1200" i="1" dirty="0">
                <a:solidFill>
                  <a:srgbClr val="000000"/>
                </a:solidFill>
                <a:latin typeface="Arial" charset="0"/>
              </a:rPr>
              <a:t>A. </a:t>
            </a:r>
            <a:r>
              <a:rPr lang="es-ES_tradnl" sz="1200" i="1" dirty="0" err="1">
                <a:solidFill>
                  <a:srgbClr val="000000"/>
                </a:solidFill>
                <a:latin typeface="Arial" charset="0"/>
              </a:rPr>
              <a:t>Forrester</a:t>
            </a:r>
            <a:r>
              <a:rPr lang="es-ES_tradnl" sz="1200" i="1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s-ES_tradnl" sz="1200" i="1" dirty="0" err="1">
                <a:solidFill>
                  <a:srgbClr val="000000"/>
                </a:solidFill>
                <a:latin typeface="Arial" charset="0"/>
              </a:rPr>
              <a:t>Plagiarism</a:t>
            </a:r>
            <a:r>
              <a:rPr lang="es-ES_tradnl" sz="1200" i="1" dirty="0">
                <a:solidFill>
                  <a:srgbClr val="000000"/>
                </a:solidFill>
                <a:latin typeface="Arial" charset="0"/>
              </a:rPr>
              <a:t> in </a:t>
            </a:r>
            <a:r>
              <a:rPr lang="es-ES_tradnl" sz="1200" i="1" dirty="0" err="1">
                <a:solidFill>
                  <a:srgbClr val="000000"/>
                </a:solidFill>
                <a:latin typeface="Arial" charset="0"/>
              </a:rPr>
              <a:t>graduate</a:t>
            </a:r>
            <a:r>
              <a:rPr lang="es-ES_tradnl" sz="1200" i="1" dirty="0">
                <a:solidFill>
                  <a:srgbClr val="000000"/>
                </a:solidFill>
                <a:latin typeface="Arial" charset="0"/>
              </a:rPr>
              <a:t> medical </a:t>
            </a:r>
            <a:r>
              <a:rPr lang="es-ES_tradnl" sz="1200" i="1" dirty="0" err="1">
                <a:solidFill>
                  <a:srgbClr val="000000"/>
                </a:solidFill>
                <a:latin typeface="Arial" charset="0"/>
              </a:rPr>
              <a:t>education</a:t>
            </a:r>
            <a:r>
              <a:rPr lang="es-ES_tradnl" sz="1200" i="1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s-ES_tradnl" sz="1200" dirty="0" err="1">
                <a:solidFill>
                  <a:srgbClr val="000000"/>
                </a:solidFill>
                <a:latin typeface="Arial" charset="0"/>
              </a:rPr>
              <a:t>Fam</a:t>
            </a:r>
            <a:r>
              <a:rPr lang="es-ES_tradnl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s-ES_tradnl" sz="1200" dirty="0" err="1">
                <a:solidFill>
                  <a:srgbClr val="000000"/>
                </a:solidFill>
                <a:latin typeface="Arial" charset="0"/>
              </a:rPr>
              <a:t>Med</a:t>
            </a:r>
            <a:r>
              <a:rPr lang="es-ES_tradnl" sz="1200" dirty="0">
                <a:solidFill>
                  <a:srgbClr val="000000"/>
                </a:solidFill>
                <a:latin typeface="Arial" charset="0"/>
              </a:rPr>
              <a:t> 2007; 39: 436-8</a:t>
            </a: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471313" y="2924175"/>
            <a:ext cx="3530134" cy="1538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 dirty="0">
                <a:solidFill>
                  <a:srgbClr val="000000"/>
                </a:solidFill>
              </a:rPr>
              <a:t>1.</a:t>
            </a:r>
            <a:r>
              <a:rPr lang="es-ES_tradnl" sz="1800" dirty="0">
                <a:solidFill>
                  <a:srgbClr val="000000"/>
                </a:solidFill>
              </a:rPr>
              <a:t> </a:t>
            </a:r>
            <a:r>
              <a:rPr lang="es-ES_tradnl" dirty="0">
                <a:solidFill>
                  <a:srgbClr val="000000"/>
                </a:solidFill>
              </a:rPr>
              <a:t>Saber citar, parafrasear </a:t>
            </a:r>
          </a:p>
          <a:p>
            <a:pPr algn="l" eaLnBrk="1" hangingPunct="1"/>
            <a:r>
              <a:rPr lang="es-ES_tradnl" dirty="0">
                <a:solidFill>
                  <a:srgbClr val="000000"/>
                </a:solidFill>
              </a:rPr>
              <a:t>     y hacer referencias</a:t>
            </a:r>
          </a:p>
          <a:p>
            <a:pPr algn="l" eaLnBrk="1" hangingPunct="1"/>
            <a:r>
              <a:rPr lang="es-ES_tradnl" sz="1400" dirty="0">
                <a:solidFill>
                  <a:srgbClr val="000000"/>
                </a:solidFill>
              </a:rPr>
              <a:t> </a:t>
            </a:r>
          </a:p>
          <a:p>
            <a:pPr algn="l" eaLnBrk="1" hangingPunct="1"/>
            <a:r>
              <a:rPr lang="es-ES_tradnl" sz="1800" b="1" dirty="0">
                <a:solidFill>
                  <a:srgbClr val="000000"/>
                </a:solidFill>
              </a:rPr>
              <a:t>2.</a:t>
            </a:r>
            <a:r>
              <a:rPr lang="es-ES_tradnl" sz="1800" dirty="0">
                <a:solidFill>
                  <a:srgbClr val="000000"/>
                </a:solidFill>
              </a:rPr>
              <a:t> </a:t>
            </a:r>
            <a:r>
              <a:rPr lang="es-ES_tradnl" dirty="0">
                <a:solidFill>
                  <a:srgbClr val="000000"/>
                </a:solidFill>
              </a:rPr>
              <a:t>Cuidar que sus fuentes </a:t>
            </a:r>
          </a:p>
          <a:p>
            <a:pPr algn="l" eaLnBrk="1" hangingPunct="1"/>
            <a:r>
              <a:rPr lang="es-ES_tradnl" dirty="0">
                <a:solidFill>
                  <a:srgbClr val="000000"/>
                </a:solidFill>
              </a:rPr>
              <a:t>    sean seguras</a:t>
            </a:r>
          </a:p>
        </p:txBody>
      </p:sp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4787901" y="1709865"/>
            <a:ext cx="3673475" cy="974725"/>
          </a:xfrm>
          <a:prstGeom prst="rect">
            <a:avLst/>
          </a:prstGeom>
          <a:solidFill>
            <a:srgbClr val="EEF8E4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</a:rPr>
              <a:t>Es responsabilidad </a:t>
            </a:r>
          </a:p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</a:rPr>
              <a:t>del </a:t>
            </a:r>
            <a:r>
              <a:rPr lang="es-ES_tradnl" sz="2800" dirty="0" smtClean="0">
                <a:solidFill>
                  <a:srgbClr val="000000"/>
                </a:solidFill>
              </a:rPr>
              <a:t>tutor-supervisor</a:t>
            </a:r>
            <a:endParaRPr lang="es-ES_tradnl" sz="2800" dirty="0">
              <a:solidFill>
                <a:srgbClr val="000000"/>
              </a:solidFill>
            </a:endParaRPr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5004868" y="2860747"/>
            <a:ext cx="3456508" cy="18466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 dirty="0">
                <a:solidFill>
                  <a:srgbClr val="000000"/>
                </a:solidFill>
              </a:rPr>
              <a:t>1.</a:t>
            </a:r>
            <a:r>
              <a:rPr lang="es-ES_tradnl" sz="1800" dirty="0">
                <a:solidFill>
                  <a:srgbClr val="000000"/>
                </a:solidFill>
              </a:rPr>
              <a:t> </a:t>
            </a:r>
            <a:r>
              <a:rPr lang="es-ES_tradnl" dirty="0">
                <a:solidFill>
                  <a:srgbClr val="000000"/>
                </a:solidFill>
              </a:rPr>
              <a:t>Enseñar a reconocer el </a:t>
            </a:r>
          </a:p>
          <a:p>
            <a:pPr algn="l" eaLnBrk="1" hangingPunct="1"/>
            <a:r>
              <a:rPr lang="es-ES_tradnl" dirty="0">
                <a:solidFill>
                  <a:srgbClr val="000000"/>
                </a:solidFill>
              </a:rPr>
              <a:t>    trabajo de otros </a:t>
            </a:r>
          </a:p>
          <a:p>
            <a:pPr algn="l" eaLnBrk="1" hangingPunct="1"/>
            <a:endParaRPr lang="es-ES_tradnl" sz="1400" b="1" dirty="0">
              <a:solidFill>
                <a:srgbClr val="000000"/>
              </a:solidFill>
            </a:endParaRPr>
          </a:p>
          <a:p>
            <a:pPr algn="l" eaLnBrk="1" hangingPunct="1"/>
            <a:r>
              <a:rPr lang="es-ES_tradnl" sz="1800" b="1" dirty="0">
                <a:solidFill>
                  <a:srgbClr val="000000"/>
                </a:solidFill>
              </a:rPr>
              <a:t>2.</a:t>
            </a:r>
            <a:r>
              <a:rPr lang="es-ES_tradnl" sz="1800" dirty="0">
                <a:solidFill>
                  <a:srgbClr val="000000"/>
                </a:solidFill>
              </a:rPr>
              <a:t> </a:t>
            </a:r>
            <a:r>
              <a:rPr lang="es-ES_tradnl" dirty="0">
                <a:solidFill>
                  <a:srgbClr val="000000"/>
                </a:solidFill>
              </a:rPr>
              <a:t>Detectar cuando ocurre </a:t>
            </a:r>
            <a:endParaRPr lang="es-ES_tradnl" dirty="0" smtClean="0">
              <a:solidFill>
                <a:srgbClr val="000000"/>
              </a:solidFill>
            </a:endParaRPr>
          </a:p>
          <a:p>
            <a:pPr algn="l" eaLnBrk="1" hangingPunct="1"/>
            <a:r>
              <a:rPr lang="es-ES_tradnl" dirty="0">
                <a:solidFill>
                  <a:srgbClr val="000000"/>
                </a:solidFill>
              </a:rPr>
              <a:t> </a:t>
            </a:r>
            <a:r>
              <a:rPr lang="es-ES_tradnl" dirty="0" smtClean="0">
                <a:solidFill>
                  <a:srgbClr val="000000"/>
                </a:solidFill>
              </a:rPr>
              <a:t>   plagio y </a:t>
            </a:r>
            <a:r>
              <a:rPr lang="es-ES_tradnl" dirty="0">
                <a:solidFill>
                  <a:srgbClr val="000000"/>
                </a:solidFill>
              </a:rPr>
              <a:t>confrontar al </a:t>
            </a:r>
            <a:endParaRPr lang="es-ES_tradnl" dirty="0" smtClean="0">
              <a:solidFill>
                <a:srgbClr val="000000"/>
              </a:solidFill>
            </a:endParaRPr>
          </a:p>
          <a:p>
            <a:pPr algn="l" eaLnBrk="1" hangingPunct="1"/>
            <a:r>
              <a:rPr lang="es-ES_tradnl" dirty="0">
                <a:solidFill>
                  <a:srgbClr val="000000"/>
                </a:solidFill>
              </a:rPr>
              <a:t> </a:t>
            </a:r>
            <a:r>
              <a:rPr lang="es-ES_tradnl" dirty="0" smtClean="0">
                <a:solidFill>
                  <a:srgbClr val="000000"/>
                </a:solidFill>
              </a:rPr>
              <a:t>   estudiante</a:t>
            </a:r>
            <a:endParaRPr lang="es-ES_tradnl" dirty="0">
              <a:solidFill>
                <a:srgbClr val="00000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164288" y="6453336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82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 animBg="1"/>
      <p:bldP spid="110597" grpId="0"/>
      <p:bldP spid="110598" grpId="0"/>
      <p:bldP spid="110600" grpId="0" animBg="1"/>
      <p:bldP spid="110601" grpId="0" animBg="1"/>
      <p:bldP spid="11060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920310" y="1590713"/>
            <a:ext cx="7297190" cy="424731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FF575B"/>
              </a:buClr>
              <a:buSzPct val="200000"/>
              <a:buFontTx/>
              <a:buChar char="•"/>
            </a:pPr>
            <a:endParaRPr lang="es-ES" sz="900" dirty="0" smtClean="0">
              <a:solidFill>
                <a:srgbClr val="000000"/>
              </a:solidFill>
            </a:endParaRPr>
          </a:p>
          <a:p>
            <a:pPr marL="365125" indent="-365125" algn="l" eaLnBrk="1" hangingPunct="1">
              <a:buClr>
                <a:srgbClr val="FF575B"/>
              </a:buClr>
              <a:buSzPct val="200000"/>
              <a:buFontTx/>
              <a:buChar char="•"/>
            </a:pPr>
            <a:r>
              <a:rPr lang="es-ES" sz="2800" dirty="0" smtClean="0">
                <a:solidFill>
                  <a:srgbClr val="000000"/>
                </a:solidFill>
              </a:rPr>
              <a:t>Los </a:t>
            </a:r>
            <a:r>
              <a:rPr lang="es-ES" sz="2800" b="1" dirty="0" smtClean="0">
                <a:solidFill>
                  <a:srgbClr val="331BE5"/>
                </a:solidFill>
              </a:rPr>
              <a:t>aprendices</a:t>
            </a:r>
            <a:r>
              <a:rPr lang="es-ES" sz="2800" dirty="0" smtClean="0">
                <a:solidFill>
                  <a:srgbClr val="000000"/>
                </a:solidFill>
              </a:rPr>
              <a:t> tiene obligación de </a:t>
            </a:r>
          </a:p>
          <a:p>
            <a:pPr algn="l" eaLnBrk="1" hangingPunct="1">
              <a:buClr>
                <a:srgbClr val="FF575B"/>
              </a:buClr>
              <a:buSzPct val="200000"/>
            </a:pPr>
            <a:r>
              <a:rPr lang="es-ES" sz="2800" dirty="0" smtClean="0">
                <a:solidFill>
                  <a:srgbClr val="000000"/>
                </a:solidFill>
              </a:rPr>
              <a:t>   </a:t>
            </a:r>
            <a:r>
              <a:rPr lang="es-ES" sz="2800" dirty="0">
                <a:solidFill>
                  <a:srgbClr val="000000"/>
                </a:solidFill>
              </a:rPr>
              <a:t>buscar </a:t>
            </a:r>
            <a:r>
              <a:rPr lang="es-ES" sz="2800" dirty="0" smtClean="0">
                <a:solidFill>
                  <a:srgbClr val="000000"/>
                </a:solidFill>
              </a:rPr>
              <a:t>buenos Mentores</a:t>
            </a:r>
            <a:endParaRPr lang="es-ES" sz="28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FF575B"/>
              </a:buClr>
              <a:buSzPct val="200000"/>
              <a:buFontTx/>
              <a:buChar char="•"/>
            </a:pPr>
            <a:endParaRPr lang="es-ES" sz="28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FF575B"/>
              </a:buClr>
              <a:buSzPct val="200000"/>
              <a:buFontTx/>
              <a:buChar char="•"/>
            </a:pPr>
            <a:r>
              <a:rPr lang="es-ES" sz="2800" dirty="0">
                <a:solidFill>
                  <a:srgbClr val="000000"/>
                </a:solidFill>
              </a:rPr>
              <a:t>Los </a:t>
            </a:r>
            <a:r>
              <a:rPr lang="es-ES" sz="2800" b="1" dirty="0">
                <a:solidFill>
                  <a:srgbClr val="331BE5"/>
                </a:solidFill>
              </a:rPr>
              <a:t>investigadores</a:t>
            </a:r>
            <a:r>
              <a:rPr lang="es-ES" sz="2800" dirty="0">
                <a:solidFill>
                  <a:srgbClr val="FF575B"/>
                </a:solidFill>
              </a:rPr>
              <a:t> </a:t>
            </a:r>
            <a:r>
              <a:rPr lang="es-ES" sz="2800" dirty="0">
                <a:solidFill>
                  <a:srgbClr val="000000"/>
                </a:solidFill>
              </a:rPr>
              <a:t>tiene la obligación de </a:t>
            </a:r>
          </a:p>
          <a:p>
            <a:pPr algn="l" eaLnBrk="1" hangingPunct="1">
              <a:buClr>
                <a:srgbClr val="FF575B"/>
              </a:buClr>
              <a:buSzPct val="200000"/>
            </a:pPr>
            <a:r>
              <a:rPr lang="es-ES" sz="2800" dirty="0">
                <a:solidFill>
                  <a:srgbClr val="000000"/>
                </a:solidFill>
              </a:rPr>
              <a:t>   convertirse en </a:t>
            </a:r>
            <a:r>
              <a:rPr lang="es-ES" sz="2800" dirty="0" smtClean="0">
                <a:solidFill>
                  <a:srgbClr val="000000"/>
                </a:solidFill>
              </a:rPr>
              <a:t>buenos Mentores</a:t>
            </a:r>
            <a:endParaRPr lang="es-ES" sz="28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FF575B"/>
              </a:buClr>
              <a:buSzPct val="200000"/>
              <a:buFontTx/>
              <a:buChar char="•"/>
            </a:pPr>
            <a:endParaRPr lang="es-ES" sz="28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FF575B"/>
              </a:buClr>
              <a:buSzPct val="200000"/>
              <a:buFontTx/>
              <a:buChar char="•"/>
            </a:pPr>
            <a:r>
              <a:rPr lang="es-ES" sz="2800" dirty="0">
                <a:solidFill>
                  <a:srgbClr val="000000"/>
                </a:solidFill>
              </a:rPr>
              <a:t>Las </a:t>
            </a:r>
            <a:r>
              <a:rPr lang="es-ES" sz="2800" b="1" dirty="0">
                <a:solidFill>
                  <a:srgbClr val="331BE5"/>
                </a:solidFill>
              </a:rPr>
              <a:t>instituciones</a:t>
            </a:r>
            <a:r>
              <a:rPr lang="es-ES" sz="2800" dirty="0">
                <a:solidFill>
                  <a:srgbClr val="000000"/>
                </a:solidFill>
              </a:rPr>
              <a:t> deben tener sistemas </a:t>
            </a:r>
          </a:p>
          <a:p>
            <a:pPr algn="l" eaLnBrk="1" hangingPunct="1">
              <a:buClr>
                <a:srgbClr val="FF575B"/>
              </a:buClr>
              <a:buSzPct val="200000"/>
            </a:pPr>
            <a:r>
              <a:rPr lang="es-ES" sz="2800" dirty="0">
                <a:solidFill>
                  <a:srgbClr val="000000"/>
                </a:solidFill>
              </a:rPr>
              <a:t>   para vigilar la Relación Mentor-Aprendiz</a:t>
            </a:r>
          </a:p>
          <a:p>
            <a:pPr algn="l" eaLnBrk="1" hangingPunct="1">
              <a:buClr>
                <a:srgbClr val="FF575B"/>
              </a:buClr>
              <a:buSzPct val="200000"/>
            </a:pPr>
            <a:r>
              <a:rPr lang="es-ES" sz="2800" dirty="0">
                <a:solidFill>
                  <a:srgbClr val="000000"/>
                </a:solidFill>
              </a:rPr>
              <a:t>   y actuar en caso de que sea </a:t>
            </a:r>
            <a:r>
              <a:rPr lang="es-ES" sz="2800" dirty="0" smtClean="0">
                <a:solidFill>
                  <a:srgbClr val="000000"/>
                </a:solidFill>
              </a:rPr>
              <a:t>inapropiada</a:t>
            </a:r>
          </a:p>
          <a:p>
            <a:pPr algn="l" eaLnBrk="1" hangingPunct="1">
              <a:buClr>
                <a:srgbClr val="FF575B"/>
              </a:buClr>
              <a:buSzPct val="200000"/>
            </a:pPr>
            <a:endParaRPr lang="es-ES" sz="900" dirty="0">
              <a:solidFill>
                <a:srgbClr val="00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09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836595" y="252518"/>
            <a:ext cx="34708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rgbClr val="000000"/>
                </a:solidFill>
              </a:rPr>
              <a:t>Universidad de los </a:t>
            </a:r>
            <a:r>
              <a:rPr lang="es-ES" sz="1600" b="1" dirty="0" smtClean="0">
                <a:solidFill>
                  <a:srgbClr val="000000"/>
                </a:solidFill>
              </a:rPr>
              <a:t>Andes</a:t>
            </a:r>
          </a:p>
          <a:p>
            <a:pPr>
              <a:defRPr/>
            </a:pPr>
            <a:r>
              <a:rPr lang="es-ES" sz="1600" b="1" dirty="0" smtClean="0">
                <a:solidFill>
                  <a:srgbClr val="000000"/>
                </a:solidFill>
              </a:rPr>
              <a:t>Facultad de Ciencias</a:t>
            </a:r>
          </a:p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Curso de Bioética 2017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754687" y="2726621"/>
            <a:ext cx="5760640" cy="1261884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es-ES" sz="1000" b="1" dirty="0" smtClean="0">
                <a:solidFill>
                  <a:srgbClr val="000000"/>
                </a:solidFill>
              </a:rPr>
              <a:t>  </a:t>
            </a:r>
            <a:r>
              <a:rPr lang="es-ES" sz="1000" b="1" dirty="0" smtClean="0">
                <a:solidFill>
                  <a:srgbClr val="000000"/>
                </a:solidFill>
              </a:rPr>
              <a:t> </a:t>
            </a:r>
            <a:endParaRPr lang="es-ES" sz="1000" b="1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2800" b="1" dirty="0" smtClean="0">
                <a:solidFill>
                  <a:srgbClr val="000000"/>
                </a:solidFill>
              </a:rPr>
              <a:t>II. Ética </a:t>
            </a:r>
            <a:r>
              <a:rPr lang="es-ES" sz="2800" b="1" dirty="0">
                <a:solidFill>
                  <a:srgbClr val="000000"/>
                </a:solidFill>
              </a:rPr>
              <a:t>M</a:t>
            </a:r>
            <a:r>
              <a:rPr lang="es-ES" sz="2800" b="1" dirty="0" smtClean="0">
                <a:solidFill>
                  <a:srgbClr val="000000"/>
                </a:solidFill>
              </a:rPr>
              <a:t>édica </a:t>
            </a:r>
          </a:p>
          <a:p>
            <a:pPr algn="l">
              <a:defRPr/>
            </a:pPr>
            <a:r>
              <a:rPr lang="es-E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s-E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Investigación médica responsable</a:t>
            </a:r>
          </a:p>
          <a:p>
            <a:pPr algn="l">
              <a:defRPr/>
            </a:pPr>
            <a:endParaRPr lang="es-ES" sz="1000" b="1" dirty="0">
              <a:solidFill>
                <a:srgbClr val="00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24018" y="5517232"/>
            <a:ext cx="2792751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Ximena Páez</a:t>
            </a:r>
          </a:p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Prof. Titular</a:t>
            </a:r>
          </a:p>
          <a:p>
            <a:pPr algn="r" eaLnBrk="1" hangingPunct="1">
              <a:defRPr/>
            </a:pP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Facultad de Medicina</a:t>
            </a:r>
          </a:p>
          <a:p>
            <a:pPr algn="r" eaLnBrk="1" hangingPunct="1">
              <a:defRPr/>
            </a:pPr>
            <a:r>
              <a:rPr lang="es-ES_tradnl" sz="1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Lab</a:t>
            </a: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Fisiología de la Conducta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376801" y="4291203"/>
            <a:ext cx="23903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9 junio </a:t>
            </a:r>
            <a:r>
              <a:rPr lang="es-ES" sz="2400" dirty="0">
                <a:solidFill>
                  <a:srgbClr val="000000"/>
                </a:solidFill>
              </a:rPr>
              <a:t>de </a:t>
            </a:r>
            <a:r>
              <a:rPr lang="es-ES" sz="2400" dirty="0" smtClean="0">
                <a:solidFill>
                  <a:srgbClr val="000000"/>
                </a:solidFill>
              </a:rPr>
              <a:t>2017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28673" y="1404313"/>
            <a:ext cx="5886654" cy="73866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Seminario Tema 5 </a:t>
            </a:r>
          </a:p>
          <a:p>
            <a:pPr>
              <a:defRPr/>
            </a:pPr>
            <a:r>
              <a:rPr lang="es-E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“Aspectos éticos de las ciencias médicas” </a:t>
            </a:r>
            <a:endParaRPr lang="es-E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481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2367607" y="2267275"/>
            <a:ext cx="4265911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s-ES_tradnl" sz="2400" b="1" dirty="0">
                <a:solidFill>
                  <a:srgbClr val="000000"/>
                </a:solidFill>
              </a:rPr>
              <a:t>¿Quién es autor</a:t>
            </a:r>
            <a:r>
              <a:rPr lang="es-ES_tradnl" sz="2400" b="1" dirty="0" smtClean="0">
                <a:solidFill>
                  <a:srgbClr val="000000"/>
                </a:solidFill>
              </a:rPr>
              <a:t>?</a:t>
            </a:r>
          </a:p>
          <a:p>
            <a:pPr eaLnBrk="1" hangingPunct="1"/>
            <a:r>
              <a:rPr lang="es-ES_tradnl" sz="1200" b="1" dirty="0" smtClean="0">
                <a:solidFill>
                  <a:srgbClr val="000000"/>
                </a:solidFill>
              </a:rPr>
              <a:t> </a:t>
            </a:r>
            <a:endParaRPr lang="es-ES_tradnl" sz="1200" b="1" dirty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400" b="1" dirty="0">
                <a:solidFill>
                  <a:srgbClr val="000000"/>
                </a:solidFill>
              </a:rPr>
              <a:t>¿De quién son los datos</a:t>
            </a:r>
            <a:r>
              <a:rPr lang="es-ES_tradnl" sz="2400" b="1" dirty="0" smtClean="0">
                <a:solidFill>
                  <a:srgbClr val="000000"/>
                </a:solidFill>
              </a:rPr>
              <a:t>?</a:t>
            </a:r>
          </a:p>
          <a:p>
            <a:pPr eaLnBrk="1" hangingPunct="1"/>
            <a:endParaRPr lang="es-ES_tradnl" sz="1200" b="1" dirty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400" b="1" dirty="0">
                <a:solidFill>
                  <a:srgbClr val="000000"/>
                </a:solidFill>
              </a:rPr>
              <a:t>¿De quién es el crédito? </a:t>
            </a:r>
          </a:p>
          <a:p>
            <a:pPr eaLnBrk="1" hangingPunct="1"/>
            <a:endParaRPr lang="es-ES_tradnl" sz="12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400" b="1" dirty="0" smtClean="0">
                <a:solidFill>
                  <a:srgbClr val="000000"/>
                </a:solidFill>
              </a:rPr>
              <a:t>¿</a:t>
            </a:r>
            <a:r>
              <a:rPr lang="es-ES_tradnl" sz="2400" b="1" dirty="0">
                <a:solidFill>
                  <a:srgbClr val="000000"/>
                </a:solidFill>
              </a:rPr>
              <a:t>Qué es “evaluar</a:t>
            </a:r>
            <a:r>
              <a:rPr lang="es-ES_tradnl" sz="2400" b="1" dirty="0" smtClean="0">
                <a:solidFill>
                  <a:srgbClr val="000000"/>
                </a:solidFill>
              </a:rPr>
              <a:t>”?</a:t>
            </a:r>
          </a:p>
          <a:p>
            <a:pPr eaLnBrk="1" hangingPunct="1"/>
            <a:endParaRPr lang="es-ES_tradnl" sz="1200" b="1" dirty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400" b="1" dirty="0">
                <a:solidFill>
                  <a:srgbClr val="000000"/>
                </a:solidFill>
              </a:rPr>
              <a:t>¿Qué se debe publicar? </a:t>
            </a:r>
            <a:endParaRPr lang="es-ES_tradnl" sz="2400" b="1" dirty="0" smtClean="0">
              <a:solidFill>
                <a:srgbClr val="000000"/>
              </a:solidFill>
            </a:endParaRPr>
          </a:p>
          <a:p>
            <a:pPr eaLnBrk="1" hangingPunct="1"/>
            <a:endParaRPr lang="es-ES_tradnl" sz="12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400" b="1" dirty="0" smtClean="0">
                <a:solidFill>
                  <a:srgbClr val="000000"/>
                </a:solidFill>
              </a:rPr>
              <a:t>Validez </a:t>
            </a:r>
            <a:r>
              <a:rPr lang="es-ES_tradnl" sz="2400" b="1" dirty="0">
                <a:solidFill>
                  <a:srgbClr val="000000"/>
                </a:solidFill>
              </a:rPr>
              <a:t>científica, errores </a:t>
            </a:r>
            <a:endParaRPr lang="es-ES_tradnl" sz="2400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947627" y="1412776"/>
            <a:ext cx="5248746" cy="523220"/>
          </a:xfrm>
          <a:prstGeom prst="rect">
            <a:avLst/>
          </a:prstGeom>
          <a:solidFill>
            <a:srgbClr val="EEF8E4"/>
          </a:solidFill>
          <a:ln w="38100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buClr>
                <a:srgbClr val="FF0066"/>
              </a:buClr>
              <a:buSzPct val="170000"/>
              <a:defRPr/>
            </a:pPr>
            <a:r>
              <a:rPr lang="es-ES" sz="2800" b="1" dirty="0" smtClean="0">
                <a:solidFill>
                  <a:srgbClr val="000000"/>
                </a:solidFill>
              </a:rPr>
              <a:t>Autores, árbitros y editores</a:t>
            </a:r>
            <a:endParaRPr lang="es-ES" sz="2800" b="1" dirty="0">
              <a:solidFill>
                <a:srgbClr val="00000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70175" y="3773665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endParaRPr lang="es-ES_tradnl" sz="2400" b="1" dirty="0">
              <a:solidFill>
                <a:srgbClr val="00000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905296" y="5098819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endParaRPr lang="es-ES_tradnl" dirty="0">
              <a:solidFill>
                <a:srgbClr val="00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6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1115616" y="1398974"/>
            <a:ext cx="68357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srgbClr val="000000"/>
                </a:solidFill>
              </a:rPr>
              <a:t>“Necesidad” de tener publicaciones</a:t>
            </a:r>
          </a:p>
          <a:p>
            <a:r>
              <a:rPr lang="es-ES" sz="3200" dirty="0">
                <a:solidFill>
                  <a:srgbClr val="000000"/>
                </a:solidFill>
              </a:rPr>
              <a:t>Mientras más mejor…</a:t>
            </a: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1863724" y="2636912"/>
            <a:ext cx="52736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srgbClr val="000000"/>
                </a:solidFill>
              </a:rPr>
              <a:t>“Necesidad” de tener citas</a:t>
            </a:r>
          </a:p>
          <a:p>
            <a:r>
              <a:rPr lang="es-ES" sz="3200" dirty="0">
                <a:solidFill>
                  <a:srgbClr val="000000"/>
                </a:solidFill>
              </a:rPr>
              <a:t>Mientras más mejor…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10051" y="4077072"/>
            <a:ext cx="6781023" cy="156966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Aunque no llene criterios de autor,</a:t>
            </a:r>
          </a:p>
          <a:p>
            <a:pPr eaLnBrk="1" hangingPunct="1"/>
            <a:r>
              <a:rPr lang="es-E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amigos que lo quieren, </a:t>
            </a:r>
          </a:p>
          <a:p>
            <a:pPr eaLnBrk="1" hangingPunct="1"/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 ponen como </a:t>
            </a:r>
            <a:r>
              <a:rPr lang="es-E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autor…</a:t>
            </a:r>
            <a:endParaRPr lang="es-E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1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7" grpId="0"/>
      <p:bldP spid="168968" grpId="0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cgan1559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" t="2914" r="5080" b="4100"/>
          <a:stretch>
            <a:fillRect/>
          </a:stretch>
        </p:blipFill>
        <p:spPr bwMode="auto">
          <a:xfrm>
            <a:off x="2004394" y="1341438"/>
            <a:ext cx="4992337" cy="507271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3" name="Rectangle 8"/>
          <p:cNvSpPr>
            <a:spLocks noChangeArrowheads="1"/>
          </p:cNvSpPr>
          <p:nvPr/>
        </p:nvSpPr>
        <p:spPr bwMode="auto">
          <a:xfrm>
            <a:off x="2943225" y="6414156"/>
            <a:ext cx="3429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s-ES_tradnl" sz="1200">
                <a:solidFill>
                  <a:srgbClr val="000000"/>
                </a:solidFill>
                <a:latin typeface="Arial" panose="020B0604020202020204" pitchFamily="34" charset="0"/>
              </a:rPr>
              <a:t>www.cartoonstock.com/.../lowres/cgan1559l.jpg</a:t>
            </a:r>
            <a:r>
              <a:rPr lang="es-ES_tradnl" sz="1200" b="1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076056" y="4077072"/>
            <a:ext cx="1439416" cy="96341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076056" y="4020823"/>
            <a:ext cx="166904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Científico </a:t>
            </a:r>
          </a:p>
          <a:p>
            <a:pPr algn="l">
              <a:defRPr/>
            </a:pPr>
            <a:r>
              <a:rPr lang="es-ES_tradnl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 problemas.</a:t>
            </a:r>
          </a:p>
          <a:p>
            <a:pPr algn="l">
              <a:defRPr/>
            </a:pPr>
            <a:r>
              <a:rPr lang="es-ES_tradnl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Por favor cite </a:t>
            </a:r>
          </a:p>
          <a:p>
            <a:pPr algn="l">
              <a:defRPr/>
            </a:pPr>
            <a:r>
              <a:rPr lang="es-ES_tradnl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mis </a:t>
            </a:r>
            <a:r>
              <a:rPr lang="es-ES_tradnl" sz="16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artículos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635581" y="617060"/>
            <a:ext cx="1729962" cy="584775"/>
          </a:xfrm>
          <a:prstGeom prst="rect">
            <a:avLst/>
          </a:prstGeom>
          <a:solidFill>
            <a:srgbClr val="EBF7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s-ES_tradnl" sz="3200" dirty="0" smtClean="0">
                <a:solidFill>
                  <a:srgbClr val="000000"/>
                </a:solidFill>
              </a:rPr>
              <a:t>Autores</a:t>
            </a:r>
            <a:endParaRPr lang="es-ES_tradnl" sz="3200" dirty="0">
              <a:solidFill>
                <a:srgbClr val="00000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96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 animBg="1"/>
      <p:bldP spid="1946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6" name="Picture 2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14138"/>
            <a:ext cx="4343797" cy="5902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8" name="Rectangle 10"/>
          <p:cNvSpPr>
            <a:spLocks noChangeArrowheads="1"/>
          </p:cNvSpPr>
          <p:nvPr/>
        </p:nvSpPr>
        <p:spPr bwMode="auto">
          <a:xfrm>
            <a:off x="1187624" y="1372790"/>
            <a:ext cx="792088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solidFill>
                <a:srgbClr val="000000"/>
              </a:solidFill>
            </a:endParaRPr>
          </a:p>
        </p:txBody>
      </p:sp>
      <p:sp>
        <p:nvSpPr>
          <p:cNvPr id="145417" name="Text Box 9"/>
          <p:cNvSpPr txBox="1">
            <a:spLocks noChangeArrowheads="1"/>
          </p:cNvSpPr>
          <p:nvPr/>
        </p:nvSpPr>
        <p:spPr bwMode="auto">
          <a:xfrm>
            <a:off x="1005625" y="1327571"/>
            <a:ext cx="115608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1" dirty="0">
                <a:solidFill>
                  <a:srgbClr val="000000"/>
                </a:solidFill>
              </a:rPr>
              <a:t>Buena suerte</a:t>
            </a:r>
          </a:p>
          <a:p>
            <a:r>
              <a:rPr lang="es-ES" sz="1200" b="1" dirty="0">
                <a:solidFill>
                  <a:srgbClr val="000000"/>
                </a:solidFill>
              </a:rPr>
              <a:t>en su nuevo </a:t>
            </a:r>
          </a:p>
          <a:p>
            <a:r>
              <a:rPr lang="es-ES" sz="1200" b="1" dirty="0">
                <a:solidFill>
                  <a:srgbClr val="000000"/>
                </a:solidFill>
              </a:rPr>
              <a:t>trabajo!</a:t>
            </a:r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964753" y="6416501"/>
            <a:ext cx="378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N.H. Steneck. </a:t>
            </a:r>
            <a:r>
              <a:rPr lang="en-US" sz="1000" i="1">
                <a:solidFill>
                  <a:srgbClr val="000000"/>
                </a:solidFill>
              </a:rPr>
              <a:t>Introduction to the Responsible Conduct of Research</a:t>
            </a:r>
            <a:r>
              <a:rPr lang="en-US" sz="1000">
                <a:solidFill>
                  <a:srgbClr val="000000"/>
                </a:solidFill>
              </a:rPr>
              <a:t>. ORI. http://ori.hhs.gov/documents/rcrintro.pdf</a:t>
            </a:r>
          </a:p>
        </p:txBody>
      </p:sp>
      <p:sp>
        <p:nvSpPr>
          <p:cNvPr id="145421" name="Rectangle 13"/>
          <p:cNvSpPr>
            <a:spLocks noChangeArrowheads="1"/>
          </p:cNvSpPr>
          <p:nvPr/>
        </p:nvSpPr>
        <p:spPr bwMode="auto">
          <a:xfrm rot="5400000">
            <a:off x="4795069" y="5887887"/>
            <a:ext cx="8064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000000"/>
                </a:solidFill>
              </a:rPr>
              <a:t>David Zinn</a:t>
            </a:r>
            <a:endParaRPr lang="es-ES" sz="1000">
              <a:solidFill>
                <a:srgbClr val="000000"/>
              </a:solidFill>
            </a:endParaRPr>
          </a:p>
        </p:txBody>
      </p:sp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5796136" y="2852936"/>
            <a:ext cx="2701381" cy="1569660"/>
          </a:xfrm>
          <a:prstGeom prst="rect">
            <a:avLst/>
          </a:prstGeom>
          <a:solidFill>
            <a:srgbClr val="E4F2F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¿Quién es el </a:t>
            </a:r>
            <a:endParaRPr lang="es-ES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dueño </a:t>
            </a:r>
            <a:endParaRPr lang="es-E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los datos?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4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2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240631" y="2852936"/>
            <a:ext cx="6519863" cy="2031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International </a:t>
            </a:r>
            <a:r>
              <a:rPr lang="es-ES_tradnl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Committe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Medical </a:t>
            </a:r>
            <a:r>
              <a:rPr lang="es-ES_tradn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Journals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Editors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(ICMJE) </a:t>
            </a:r>
            <a:r>
              <a:rPr lang="es-ES_tradnl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Diciembre 2016</a:t>
            </a:r>
            <a:endParaRPr lang="es-ES_tradnl" sz="1800" i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s-ES_tradnl" sz="1800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Recommendations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Conduct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Reporting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Editing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Publication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of 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Scholarly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Work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in Medical  </a:t>
            </a:r>
            <a:r>
              <a:rPr lang="es-ES_tradnl" sz="20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</a:t>
            </a:r>
            <a:r>
              <a:rPr lang="es-ES_tradnl" sz="20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ournals</a:t>
            </a:r>
            <a:r>
              <a:rPr lang="es-ES_tradnl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</p:txBody>
      </p:sp>
      <p:sp>
        <p:nvSpPr>
          <p:cNvPr id="3" name="Text Box 19"/>
          <p:cNvSpPr txBox="1">
            <a:spLocks noChangeArrowheads="1"/>
          </p:cNvSpPr>
          <p:nvPr/>
        </p:nvSpPr>
        <p:spPr bwMode="auto">
          <a:xfrm>
            <a:off x="1977276" y="1340768"/>
            <a:ext cx="5046573" cy="1138773"/>
          </a:xfrm>
          <a:prstGeom prst="rect">
            <a:avLst/>
          </a:prstGeom>
          <a:solidFill>
            <a:srgbClr val="ABD5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Criterios de Autor</a:t>
            </a:r>
            <a:endParaRPr lang="es-ES" sz="4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ICJME</a:t>
            </a:r>
            <a:endParaRPr lang="es-ES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4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481145" y="2204864"/>
            <a:ext cx="6038831" cy="3785652"/>
          </a:xfrm>
          <a:prstGeom prst="rect">
            <a:avLst/>
          </a:prstGeom>
          <a:solidFill>
            <a:srgbClr val="CCECFF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 algn="l">
              <a:spcBef>
                <a:spcPct val="50000"/>
              </a:spcBef>
              <a:buClr>
                <a:srgbClr val="000000"/>
              </a:buClr>
              <a:buFontTx/>
              <a:buAutoNum type="arabicPeriod"/>
              <a:defRPr/>
            </a:pP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Contribuir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sustancialmente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la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concepción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diseño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estudio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la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adquisición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datos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o el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análisis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interpretación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los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datos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 </a:t>
            </a:r>
            <a:endParaRPr lang="en-US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buClr>
                <a:srgbClr val="000000"/>
              </a:buClr>
              <a:defRPr/>
            </a:pPr>
            <a:r>
              <a:rPr lang="en-US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más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algn="l">
              <a:spcBef>
                <a:spcPct val="50000"/>
              </a:spcBef>
              <a:buClr>
                <a:srgbClr val="000000"/>
              </a:buClr>
              <a:buFontTx/>
              <a:buAutoNum type="arabicPeriod" startAt="2"/>
              <a:defRPr/>
            </a:pP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Hacer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borrador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 la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revisión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crítica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  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artículo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 </a:t>
            </a:r>
            <a:endParaRPr lang="en-US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buClr>
                <a:srgbClr val="000000"/>
              </a:buClr>
              <a:defRPr/>
            </a:pPr>
            <a:r>
              <a:rPr lang="en-US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más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980585" y="733525"/>
            <a:ext cx="5182829" cy="1261884"/>
          </a:xfrm>
          <a:prstGeom prst="rect">
            <a:avLst/>
          </a:prstGeom>
          <a:solidFill>
            <a:srgbClr val="ABD5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4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 </a:t>
            </a:r>
            <a:r>
              <a:rPr lang="es-ES_tradnl" sz="4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cuatro</a:t>
            </a:r>
            <a:r>
              <a:rPr lang="es-ES_tradnl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requisitos</a:t>
            </a:r>
          </a:p>
          <a:p>
            <a:pPr eaLnBrk="1" hangingPunct="1">
              <a:defRPr/>
            </a:pPr>
            <a:r>
              <a:rPr lang="es-ES_tradnl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s-ES_tradnl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ara ser Autor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67544" y="862624"/>
            <a:ext cx="1285928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</a:t>
            </a:r>
            <a:endParaRPr lang="es-VE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4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73149" y="1844824"/>
            <a:ext cx="6854825" cy="3877985"/>
          </a:xfrm>
          <a:prstGeom prst="rect">
            <a:avLst/>
          </a:prstGeom>
          <a:solidFill>
            <a:srgbClr val="CCECFF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363538" indent="-363538" algn="l">
              <a:spcBef>
                <a:spcPct val="50000"/>
              </a:spcBef>
              <a:buClr>
                <a:srgbClr val="000000"/>
              </a:buClr>
              <a:buFontTx/>
              <a:buAutoNum type="arabicPeriod" startAt="3"/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Dar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aprobación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final de la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versión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publicada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 </a:t>
            </a:r>
            <a:endParaRPr lang="en-US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buClr>
                <a:srgbClr val="000000"/>
              </a:buClr>
              <a:defRPr/>
            </a:pPr>
            <a:r>
              <a:rPr lang="en-US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más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3538" indent="-363538" algn="l">
              <a:spcBef>
                <a:spcPct val="50000"/>
              </a:spcBef>
              <a:buClr>
                <a:srgbClr val="000000"/>
              </a:buCl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Estar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acuerdo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  <a:r>
              <a:rPr lang="en-US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responsable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por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todos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los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aspectos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trabajo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asegurar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todas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preguntas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relacionadas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exactitud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integridad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cualquier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parte del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trabajo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sean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apropiadamente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investigadas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resueltas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n-US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27657" y="487107"/>
            <a:ext cx="1285928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</a:t>
            </a:r>
            <a:endParaRPr lang="es-VE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68699" y="507216"/>
            <a:ext cx="4206601" cy="1077218"/>
          </a:xfrm>
          <a:prstGeom prst="rect">
            <a:avLst/>
          </a:prstGeom>
          <a:solidFill>
            <a:srgbClr val="ABD5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s-ES_tradnl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cuatro </a:t>
            </a:r>
            <a:r>
              <a:rPr lang="es-ES_tradnl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requisitos</a:t>
            </a:r>
          </a:p>
          <a:p>
            <a:pPr eaLnBrk="1" hangingPunct="1">
              <a:defRPr/>
            </a:pPr>
            <a:r>
              <a:rPr lang="es-ES_tradnl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ES_tradnl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ara ser Autor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52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2159397" y="2056583"/>
            <a:ext cx="4825206" cy="21852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 investigadores que NO cumplan los 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criterios 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Autor deben estar en la sección 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</a:t>
            </a:r>
          </a:p>
          <a:p>
            <a:pPr>
              <a:defRPr/>
            </a:pPr>
            <a:endParaRPr lang="es-ES_tradnl" sz="1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32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Agradecimientos</a:t>
            </a:r>
          </a:p>
          <a:p>
            <a:pPr>
              <a:defRPr/>
            </a:pPr>
            <a:endParaRPr lang="es-ES_tradnl" sz="1600" u="sng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2033483" y="1226607"/>
            <a:ext cx="5077031" cy="523220"/>
          </a:xfrm>
          <a:prstGeom prst="rect">
            <a:avLst/>
          </a:prstGeom>
          <a:solidFill>
            <a:srgbClr val="EBF7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 smtClean="0">
                <a:solidFill>
                  <a:srgbClr val="000000"/>
                </a:solidFill>
              </a:rPr>
              <a:t>¿Quiénes son Colaboradores?</a:t>
            </a:r>
            <a:endParaRPr lang="es-ES_tradnl" sz="2800" dirty="0">
              <a:solidFill>
                <a:srgbClr val="000000"/>
              </a:solidFill>
            </a:endParaRP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1864518" y="4247869"/>
            <a:ext cx="54149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Es mejor describir su participación</a:t>
            </a:r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Estas personas deben dar permiso escrito</a:t>
            </a:r>
          </a:p>
          <a:p>
            <a:pPr algn="l" eaLnBrk="1" hangingPunct="1">
              <a:buClr>
                <a:srgbClr val="CC0000"/>
              </a:buClr>
              <a:buSzPct val="200000"/>
            </a:pPr>
            <a:r>
              <a:rPr lang="es-ES_tradnl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para ser reconocidas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1593269" y="5373216"/>
            <a:ext cx="5703372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2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 </a:t>
            </a:r>
            <a:r>
              <a:rPr lang="es-ES_tradnl" sz="12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Uniform</a:t>
            </a:r>
            <a:r>
              <a:rPr lang="es-ES_tradnl" sz="12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requirements</a:t>
            </a:r>
            <a:r>
              <a:rPr lang="es-ES_tradnl" sz="12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</a:t>
            </a:r>
            <a:r>
              <a:rPr lang="es-ES_tradnl" sz="12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manuscriptos</a:t>
            </a:r>
            <a:r>
              <a:rPr lang="es-ES_tradnl" sz="12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submitted</a:t>
            </a:r>
            <a:r>
              <a:rPr lang="es-ES_tradnl" sz="12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  <a:r>
              <a:rPr lang="es-ES_tradnl" sz="12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biomedical</a:t>
            </a:r>
            <a:r>
              <a:rPr lang="es-ES_tradnl" sz="12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journals</a:t>
            </a:r>
            <a:r>
              <a:rPr lang="es-ES_tradnl" sz="12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  <a:p>
            <a:pPr>
              <a:defRPr/>
            </a:pPr>
            <a:r>
              <a:rPr lang="es-ES_tradnl" sz="1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International </a:t>
            </a:r>
            <a:r>
              <a:rPr lang="es-ES_tradnl" sz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Committee</a:t>
            </a:r>
            <a:r>
              <a:rPr lang="es-ES_tradnl" sz="1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Medical </a:t>
            </a:r>
            <a:r>
              <a:rPr lang="es-ES_tradnl" sz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Journals</a:t>
            </a:r>
            <a:r>
              <a:rPr lang="es-ES_tradnl" sz="1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Editors</a:t>
            </a:r>
            <a:r>
              <a:rPr lang="es-ES_tradnl" sz="1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(ICMJE</a:t>
            </a:r>
            <a:r>
              <a:rPr lang="es-ES_tradnl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2010</a:t>
            </a:r>
            <a:endParaRPr lang="es-ES_tradnl" sz="1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http://www.icmje.org/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3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animBg="1"/>
      <p:bldP spid="9523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1" name="Rectangle 7"/>
          <p:cNvSpPr>
            <a:spLocks noChangeArrowheads="1"/>
          </p:cNvSpPr>
          <p:nvPr/>
        </p:nvSpPr>
        <p:spPr bwMode="auto">
          <a:xfrm>
            <a:off x="2888715" y="742153"/>
            <a:ext cx="1848584" cy="584775"/>
          </a:xfrm>
          <a:prstGeom prst="rect">
            <a:avLst/>
          </a:prstGeom>
          <a:solidFill>
            <a:srgbClr val="EBF7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s-ES_tradnl" sz="3200" dirty="0" smtClean="0">
                <a:solidFill>
                  <a:srgbClr val="000000"/>
                </a:solidFill>
              </a:rPr>
              <a:t>Árbitros</a:t>
            </a:r>
            <a:endParaRPr lang="es-ES_tradnl" sz="3200" dirty="0">
              <a:solidFill>
                <a:srgbClr val="000000"/>
              </a:solidFill>
            </a:endParaRPr>
          </a:p>
        </p:txBody>
      </p:sp>
      <p:pic>
        <p:nvPicPr>
          <p:cNvPr id="1423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412875"/>
            <a:ext cx="3448050" cy="4679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42345" name="Oval 9"/>
          <p:cNvSpPr>
            <a:spLocks noChangeArrowheads="1"/>
          </p:cNvSpPr>
          <p:nvPr/>
        </p:nvSpPr>
        <p:spPr bwMode="auto">
          <a:xfrm>
            <a:off x="1835150" y="1484313"/>
            <a:ext cx="2592388" cy="15128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solidFill>
                <a:srgbClr val="000000"/>
              </a:solidFill>
            </a:endParaRPr>
          </a:p>
        </p:txBody>
      </p:sp>
      <p:sp>
        <p:nvSpPr>
          <p:cNvPr id="142346" name="AutoShape 10"/>
          <p:cNvSpPr>
            <a:spLocks noChangeArrowheads="1"/>
          </p:cNvSpPr>
          <p:nvPr/>
        </p:nvSpPr>
        <p:spPr bwMode="auto">
          <a:xfrm rot="-21100587">
            <a:off x="1692275" y="1412875"/>
            <a:ext cx="2244725" cy="1512888"/>
          </a:xfrm>
          <a:prstGeom prst="cloudCallout">
            <a:avLst>
              <a:gd name="adj1" fmla="val 40935"/>
              <a:gd name="adj2" fmla="val 5800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 sz="3600">
              <a:solidFill>
                <a:srgbClr val="000000"/>
              </a:solidFill>
            </a:endParaRPr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1763688" y="1557338"/>
            <a:ext cx="21265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</a:t>
            </a:r>
            <a:r>
              <a:rPr lang="es-E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esta </a:t>
            </a:r>
          </a:p>
          <a:p>
            <a:r>
              <a:rPr lang="es-E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técnica agilizaría </a:t>
            </a:r>
          </a:p>
          <a:p>
            <a:r>
              <a:rPr lang="es-E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nuestra </a:t>
            </a:r>
          </a:p>
          <a:p>
            <a:r>
              <a:rPr lang="es-ES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investigación</a:t>
            </a:r>
          </a:p>
        </p:txBody>
      </p:sp>
      <p:sp>
        <p:nvSpPr>
          <p:cNvPr id="142350" name="Rectangle 14"/>
          <p:cNvSpPr>
            <a:spLocks noChangeArrowheads="1"/>
          </p:cNvSpPr>
          <p:nvPr/>
        </p:nvSpPr>
        <p:spPr bwMode="auto">
          <a:xfrm>
            <a:off x="2471738" y="4508500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>
              <a:solidFill>
                <a:srgbClr val="000000"/>
              </a:solidFill>
            </a:endParaRPr>
          </a:p>
        </p:txBody>
      </p:sp>
      <p:sp>
        <p:nvSpPr>
          <p:cNvPr id="142349" name="Text Box 13"/>
          <p:cNvSpPr txBox="1">
            <a:spLocks noChangeArrowheads="1"/>
          </p:cNvSpPr>
          <p:nvPr/>
        </p:nvSpPr>
        <p:spPr bwMode="auto">
          <a:xfrm>
            <a:off x="2280209" y="4437063"/>
            <a:ext cx="10005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solidFill>
                  <a:srgbClr val="000000"/>
                </a:solidFill>
              </a:rPr>
              <a:t>Copia </a:t>
            </a:r>
          </a:p>
          <a:p>
            <a:r>
              <a:rPr lang="es-ES" sz="1400" b="1" dirty="0">
                <a:solidFill>
                  <a:srgbClr val="000000"/>
                </a:solidFill>
              </a:rPr>
              <a:t>evaluador</a:t>
            </a:r>
          </a:p>
        </p:txBody>
      </p:sp>
      <p:sp>
        <p:nvSpPr>
          <p:cNvPr id="142351" name="Text Box 15"/>
          <p:cNvSpPr txBox="1">
            <a:spLocks noChangeArrowheads="1"/>
          </p:cNvSpPr>
          <p:nvPr/>
        </p:nvSpPr>
        <p:spPr bwMode="auto">
          <a:xfrm>
            <a:off x="5800209" y="2446397"/>
            <a:ext cx="2659702" cy="2062103"/>
          </a:xfrm>
          <a:prstGeom prst="rect">
            <a:avLst/>
          </a:prstGeom>
          <a:solidFill>
            <a:srgbClr val="E4F2F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“¿Uno de los </a:t>
            </a:r>
            <a:endParaRPr lang="es-ES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</a:t>
            </a:r>
            <a:endParaRPr lang="es-E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ser </a:t>
            </a:r>
            <a:endParaRPr lang="es-ES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evaluador</a:t>
            </a:r>
            <a:r>
              <a:rPr lang="es-E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?”</a:t>
            </a:r>
          </a:p>
        </p:txBody>
      </p:sp>
      <p:sp>
        <p:nvSpPr>
          <p:cNvPr id="142352" name="Rectangle 16"/>
          <p:cNvSpPr>
            <a:spLocks noChangeArrowheads="1"/>
          </p:cNvSpPr>
          <p:nvPr/>
        </p:nvSpPr>
        <p:spPr bwMode="auto">
          <a:xfrm>
            <a:off x="1692275" y="6092825"/>
            <a:ext cx="378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N.H. Stenck. </a:t>
            </a:r>
            <a:r>
              <a:rPr lang="en-US" sz="1000" i="1">
                <a:solidFill>
                  <a:srgbClr val="000000"/>
                </a:solidFill>
              </a:rPr>
              <a:t>Introduction to the Responsible Conduct of Research</a:t>
            </a:r>
            <a:r>
              <a:rPr lang="en-US" sz="1000">
                <a:solidFill>
                  <a:srgbClr val="000000"/>
                </a:solidFill>
              </a:rPr>
              <a:t>. ORI. http://ori.hhs.gov/documents/rcrintro.pdf</a:t>
            </a:r>
          </a:p>
        </p:txBody>
      </p:sp>
      <p:sp>
        <p:nvSpPr>
          <p:cNvPr id="142353" name="Rectangle 17"/>
          <p:cNvSpPr>
            <a:spLocks noChangeArrowheads="1"/>
          </p:cNvSpPr>
          <p:nvPr/>
        </p:nvSpPr>
        <p:spPr bwMode="auto">
          <a:xfrm rot="5400000">
            <a:off x="5198665" y="5495825"/>
            <a:ext cx="8064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David </a:t>
            </a:r>
            <a:r>
              <a:rPr lang="en-US" sz="1000" dirty="0" err="1">
                <a:solidFill>
                  <a:srgbClr val="000000"/>
                </a:solidFill>
              </a:rPr>
              <a:t>Zinn</a:t>
            </a:r>
            <a:endParaRPr lang="es-ES" sz="1000" dirty="0">
              <a:solidFill>
                <a:srgbClr val="000000"/>
              </a:solidFill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31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5" grpId="0" animBg="1"/>
      <p:bldP spid="142346" grpId="0" animBg="1"/>
      <p:bldP spid="142344" grpId="0"/>
      <p:bldP spid="142350" grpId="0" animBg="1"/>
      <p:bldP spid="142349" grpId="0"/>
      <p:bldP spid="142351" grpId="0" animBg="1"/>
      <p:bldP spid="142352" grpId="0"/>
      <p:bldP spid="14235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3556337" y="1731789"/>
            <a:ext cx="2031325" cy="584775"/>
          </a:xfrm>
          <a:prstGeom prst="rect">
            <a:avLst/>
          </a:prstGeom>
          <a:solidFill>
            <a:srgbClr val="EBF7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s-ES_tradnl" sz="3200" dirty="0" smtClean="0">
                <a:solidFill>
                  <a:srgbClr val="000000"/>
                </a:solidFill>
              </a:rPr>
              <a:t>Arbitraje</a:t>
            </a:r>
            <a:endParaRPr lang="es-ES_tradnl" sz="3200" dirty="0">
              <a:solidFill>
                <a:srgbClr val="000000"/>
              </a:solidFill>
            </a:endParaRPr>
          </a:p>
        </p:txBody>
      </p:sp>
      <p:sp>
        <p:nvSpPr>
          <p:cNvPr id="147463" name="Text Box 7"/>
          <p:cNvSpPr txBox="1">
            <a:spLocks noChangeArrowheads="1"/>
          </p:cNvSpPr>
          <p:nvPr/>
        </p:nvSpPr>
        <p:spPr bwMode="auto">
          <a:xfrm>
            <a:off x="2188872" y="2543566"/>
            <a:ext cx="4623382" cy="3631763"/>
          </a:xfrm>
          <a:prstGeom prst="rect">
            <a:avLst/>
          </a:prstGeom>
          <a:solidFill>
            <a:srgbClr val="C1EA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Evaluación razonada</a:t>
            </a:r>
          </a:p>
          <a:p>
            <a:pPr eaLnBrk="1" hangingPunct="1"/>
            <a:r>
              <a:rPr lang="es-ES_tradnl" sz="2400" dirty="0">
                <a:solidFill>
                  <a:srgbClr val="000000"/>
                </a:solidFill>
              </a:rPr>
              <a:t>hecha con</a:t>
            </a:r>
          </a:p>
          <a:p>
            <a:pPr eaLnBrk="1" hangingPunct="1"/>
            <a:endParaRPr lang="es-ES_tradnl" sz="1000" dirty="0">
              <a:solidFill>
                <a:srgbClr val="000000"/>
              </a:solidFill>
            </a:endParaRPr>
          </a:p>
          <a:p>
            <a:pPr eaLnBrk="1" hangingPunct="1"/>
            <a:r>
              <a:rPr lang="es-ES_tradnl" sz="4000" dirty="0">
                <a:solidFill>
                  <a:srgbClr val="000000"/>
                </a:solidFill>
              </a:rPr>
              <a:t>Competencia</a:t>
            </a:r>
          </a:p>
          <a:p>
            <a:pPr eaLnBrk="1" hangingPunct="1"/>
            <a:r>
              <a:rPr lang="es-ES_tradnl" sz="4000" dirty="0">
                <a:solidFill>
                  <a:srgbClr val="000000"/>
                </a:solidFill>
              </a:rPr>
              <a:t>Diligencia</a:t>
            </a:r>
          </a:p>
          <a:p>
            <a:pPr eaLnBrk="1" hangingPunct="1"/>
            <a:r>
              <a:rPr lang="es-ES_tradnl" sz="4000" dirty="0">
                <a:solidFill>
                  <a:srgbClr val="000000"/>
                </a:solidFill>
              </a:rPr>
              <a:t>Imparcialidad</a:t>
            </a:r>
          </a:p>
          <a:p>
            <a:pPr eaLnBrk="1" hangingPunct="1"/>
            <a:r>
              <a:rPr lang="es-ES_tradnl" sz="4000" dirty="0">
                <a:solidFill>
                  <a:srgbClr val="000000"/>
                </a:solidFill>
              </a:rPr>
              <a:t>Confidencialidad</a:t>
            </a: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323528" y="377095"/>
            <a:ext cx="2343911" cy="1200329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000000"/>
                </a:solidFill>
              </a:rPr>
              <a:t>Recomendación</a:t>
            </a:r>
          </a:p>
          <a:p>
            <a:r>
              <a:rPr lang="es-ES" sz="2400" dirty="0">
                <a:solidFill>
                  <a:srgbClr val="000000"/>
                </a:solidFill>
              </a:rPr>
              <a:t>del Comité de</a:t>
            </a:r>
          </a:p>
          <a:p>
            <a:r>
              <a:rPr lang="es-ES" sz="2400" dirty="0" smtClean="0">
                <a:solidFill>
                  <a:srgbClr val="000000"/>
                </a:solidFill>
              </a:rPr>
              <a:t>Bioética ULA</a:t>
            </a:r>
            <a:endParaRPr lang="es-ES" sz="2400" dirty="0">
              <a:solidFill>
                <a:srgbClr val="00000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18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4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3" grpId="0" animBg="1"/>
      <p:bldP spid="10138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7481" y="1963227"/>
            <a:ext cx="6789038" cy="1754326"/>
          </a:xfrm>
          <a:prstGeom prst="rect">
            <a:avLst/>
          </a:prstGeom>
          <a:solidFill>
            <a:srgbClr val="FFC9E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600" dirty="0" smtClean="0"/>
              <a:t>«Fingir que la deshonestidad </a:t>
            </a:r>
          </a:p>
          <a:p>
            <a:pPr algn="ctr"/>
            <a:r>
              <a:rPr lang="es-VE" sz="3600" dirty="0" smtClean="0"/>
              <a:t>  en la investigación no ocurre, </a:t>
            </a:r>
          </a:p>
          <a:p>
            <a:pPr algn="ctr"/>
            <a:r>
              <a:rPr lang="es-VE" sz="3600" dirty="0" smtClean="0"/>
              <a:t>  ya no es una opción»</a:t>
            </a:r>
            <a:endParaRPr lang="es-VE" sz="3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206609" y="4058227"/>
            <a:ext cx="554831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600" dirty="0" smtClean="0"/>
              <a:t>D. </a:t>
            </a:r>
            <a:r>
              <a:rPr lang="es-VE" sz="1600" dirty="0" err="1" smtClean="0"/>
              <a:t>Fanelli</a:t>
            </a:r>
            <a:endParaRPr lang="es-VE" sz="1600" dirty="0" smtClean="0"/>
          </a:p>
          <a:p>
            <a:pPr algn="r"/>
            <a:r>
              <a:rPr lang="es-VE" sz="1400" dirty="0" smtClean="0"/>
              <a:t>Genética y conducta social de avispas. </a:t>
            </a:r>
          </a:p>
          <a:p>
            <a:pPr algn="r"/>
            <a:r>
              <a:rPr lang="es-VE" sz="1400" dirty="0" smtClean="0"/>
              <a:t>Deshonestidad en ciencia citado en: </a:t>
            </a:r>
          </a:p>
          <a:p>
            <a:pPr algn="r"/>
            <a:r>
              <a:rPr lang="es-VE" sz="1400" dirty="0" smtClean="0"/>
              <a:t>Editorial </a:t>
            </a:r>
            <a:r>
              <a:rPr lang="es-VE" sz="1400" i="1" dirty="0" err="1" smtClean="0"/>
              <a:t>Publish</a:t>
            </a:r>
            <a:r>
              <a:rPr lang="es-VE" sz="1400" i="1" dirty="0" smtClean="0"/>
              <a:t> o </a:t>
            </a:r>
            <a:r>
              <a:rPr lang="es-VE" sz="1400" i="1" dirty="0" err="1" smtClean="0"/>
              <a:t>Perish</a:t>
            </a:r>
            <a:r>
              <a:rPr lang="es-VE" sz="1400" i="1" dirty="0" smtClean="0"/>
              <a:t>.</a:t>
            </a:r>
            <a:r>
              <a:rPr lang="es-VE" sz="1400" dirty="0"/>
              <a:t> </a:t>
            </a:r>
            <a:r>
              <a:rPr lang="es-VE" sz="1400" dirty="0" err="1" smtClean="0"/>
              <a:t>Nature</a:t>
            </a:r>
            <a:r>
              <a:rPr lang="es-VE" sz="1400" dirty="0" smtClean="0"/>
              <a:t> </a:t>
            </a:r>
            <a:r>
              <a:rPr lang="es-VE" sz="1400" b="1" dirty="0" smtClean="0"/>
              <a:t>2015</a:t>
            </a:r>
            <a:r>
              <a:rPr lang="es-VE" sz="1400" dirty="0" smtClean="0"/>
              <a:t>; 521:259. Mayo 21, </a:t>
            </a:r>
            <a:r>
              <a:rPr lang="es-VE" sz="1400" b="1" dirty="0" smtClean="0"/>
              <a:t>2015</a:t>
            </a:r>
            <a:endParaRPr lang="es-VE" sz="1400" b="1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327900" y="661489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53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2236788" y="1471613"/>
            <a:ext cx="4670425" cy="3914775"/>
          </a:xfrm>
          <a:prstGeom prst="rect">
            <a:avLst/>
          </a:prstGeom>
          <a:solidFill>
            <a:srgbClr val="CCE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endParaRPr lang="es-ES_tradnl" sz="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3200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Comité de Bioética</a:t>
            </a:r>
          </a:p>
          <a:p>
            <a:pPr eaLnBrk="1" hangingPunct="1">
              <a:defRPr/>
            </a:pPr>
            <a:r>
              <a:rPr lang="es-ES_tradnl" sz="18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Institutional</a:t>
            </a:r>
            <a:r>
              <a:rPr lang="es-ES_tradnl" sz="1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Review</a:t>
            </a:r>
            <a:r>
              <a:rPr lang="es-ES_tradnl" sz="1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Board</a:t>
            </a:r>
            <a:r>
              <a:rPr lang="es-ES_tradnl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(IRB)</a:t>
            </a:r>
          </a:p>
          <a:p>
            <a:pPr eaLnBrk="1" hangingPunct="1"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Evaluación ética investigación</a:t>
            </a:r>
          </a:p>
          <a:p>
            <a:pPr algn="l" eaLnBrk="1" hangingPunct="1">
              <a:defRPr/>
            </a:pPr>
            <a:endParaRPr lang="es-ES_tradnl" sz="20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“Comité </a:t>
            </a:r>
            <a:r>
              <a:rPr lang="es-ES_tradnl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independiente</a:t>
            </a: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la institución, que sirve para </a:t>
            </a:r>
            <a:r>
              <a:rPr lang="es-ES_tradnl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revisar aprobar y supervisar investigación conductual y biomédica </a:t>
            </a: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 involucre humanos, con el propósito de proteger los derechos y el bienestar de los sujetos”.</a:t>
            </a:r>
          </a:p>
          <a:p>
            <a:pPr algn="l" eaLnBrk="1" hangingPunct="1">
              <a:defRPr/>
            </a:pPr>
            <a:endParaRPr lang="es-ES_tradnl" sz="9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387" name="Text Box 7"/>
          <p:cNvSpPr txBox="1">
            <a:spLocks noChangeArrowheads="1"/>
          </p:cNvSpPr>
          <p:nvPr/>
        </p:nvSpPr>
        <p:spPr bwMode="auto">
          <a:xfrm>
            <a:off x="3708400" y="5445125"/>
            <a:ext cx="31464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200">
                <a:solidFill>
                  <a:srgbClr val="000000"/>
                </a:solidFill>
              </a:rPr>
              <a:t>http://hopes.stanford.edu/gloss/letter/I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295723" y="6552428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6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812498" y="1599965"/>
            <a:ext cx="5483225" cy="4216539"/>
          </a:xfrm>
          <a:prstGeom prst="rect">
            <a:avLst/>
          </a:prstGeom>
          <a:solidFill>
            <a:srgbClr val="CCE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endParaRPr lang="es-ES_tradnl" sz="800" b="1" dirty="0" smtClean="0">
              <a:solidFill>
                <a:srgbClr val="0000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s-ES_tradnl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Comités de Bioética </a:t>
            </a:r>
          </a:p>
          <a:p>
            <a:pPr eaLnBrk="1" hangingPunct="1">
              <a:defRPr/>
            </a:pPr>
            <a:r>
              <a:rPr lang="es-ES_tradnl" b="1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locales</a:t>
            </a:r>
            <a:r>
              <a:rPr lang="es-ES_tradnl" dirty="0" smtClean="0">
                <a:solidFill>
                  <a:srgbClr val="0000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defRPr/>
            </a:pPr>
            <a:endParaRPr lang="es-ES_tradnl" sz="12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evaluar </a:t>
            </a:r>
            <a:r>
              <a:rPr lang="es-ES_tradnl" sz="24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ANTES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hacer </a:t>
            </a:r>
          </a:p>
          <a:p>
            <a:pPr eaLnBrk="1" hangingPunct="1">
              <a:defRPr/>
            </a:pPr>
            <a:r>
              <a:rPr lang="es-ES_tradnl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seguimiento de investigaciones</a:t>
            </a:r>
          </a:p>
          <a:p>
            <a:pPr algn="l" eaLnBrk="1" hangingPunct="1">
              <a:defRPr/>
            </a:pPr>
            <a:endParaRPr lang="es-ES_tradnl" sz="14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defRPr/>
            </a:pPr>
            <a:r>
              <a:rPr lang="es-ES_tradnl" sz="2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_tradnl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_tradnl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CDCHTA - ULA</a:t>
            </a:r>
            <a:r>
              <a:rPr lang="es-ES_tradnl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2006-</a:t>
            </a:r>
          </a:p>
          <a:p>
            <a:pPr algn="l" eaLnBrk="1" hangingPunct="1">
              <a:defRPr/>
            </a:pPr>
            <a:r>
              <a:rPr lang="es-ES_tradnl" sz="2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_tradnl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_tradnl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Bioterio</a:t>
            </a: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ULA  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</a:t>
            </a:r>
          </a:p>
          <a:p>
            <a:pPr algn="l" eaLnBrk="1" hangingPunct="1">
              <a:defRPr/>
            </a:pPr>
            <a:r>
              <a:rPr lang="es-ES_tradnl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*</a:t>
            </a:r>
            <a:r>
              <a:rPr lang="es-ES_tradnl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4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Posgrado Medicina 2011</a:t>
            </a:r>
          </a:p>
          <a:p>
            <a:pPr algn="l" eaLnBrk="1" hangingPunct="1">
              <a:defRPr/>
            </a:pP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s-ES_tradnl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Academia de Mérida 2013</a:t>
            </a:r>
          </a:p>
          <a:p>
            <a:pPr algn="l" eaLnBrk="1" hangingPunct="1">
              <a:defRPr/>
            </a:pPr>
            <a:endParaRPr lang="es-ES_tradnl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295723" y="6552428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5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867459" y="5291931"/>
            <a:ext cx="36567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 eaLnBrk="1" hangingPunct="1"/>
            <a:r>
              <a:rPr lang="es-ES_tradnl" sz="1100">
                <a:solidFill>
                  <a:srgbClr val="000000"/>
                </a:solidFill>
              </a:rPr>
              <a:t>Committee on publication ethics COPE </a:t>
            </a:r>
          </a:p>
          <a:p>
            <a:pPr algn="r" eaLnBrk="1" hangingPunct="1"/>
            <a:r>
              <a:rPr lang="es-ES_tradnl" sz="1100">
                <a:solidFill>
                  <a:srgbClr val="000000"/>
                </a:solidFill>
              </a:rPr>
              <a:t>http://publicationethics.org/files/u2/New_Code.pdf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1583531" y="2459211"/>
            <a:ext cx="5976937" cy="27699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s-ES_tradnl" sz="2000" dirty="0">
                <a:solidFill>
                  <a:srgbClr val="000000"/>
                </a:solidFill>
              </a:rPr>
              <a:t>Los Editores deben,</a:t>
            </a:r>
          </a:p>
          <a:p>
            <a:pPr algn="l" eaLnBrk="1" hangingPunct="1"/>
            <a:endParaRPr lang="es-ES_tradnl" sz="14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333399"/>
              </a:buClr>
              <a:buSzPct val="150000"/>
              <a:buFontTx/>
              <a:buChar char="•"/>
            </a:pPr>
            <a:r>
              <a:rPr lang="es-ES_tradnl" sz="2000" dirty="0">
                <a:solidFill>
                  <a:srgbClr val="000000"/>
                </a:solidFill>
              </a:rPr>
              <a:t>  </a:t>
            </a:r>
            <a:r>
              <a:rPr lang="es-ES_tradnl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 responsables</a:t>
            </a:r>
            <a:r>
              <a:rPr lang="es-ES_tradnl" sz="2000" dirty="0">
                <a:solidFill>
                  <a:srgbClr val="000000"/>
                </a:solidFill>
              </a:rPr>
              <a:t> de todo lo que se publique  </a:t>
            </a:r>
          </a:p>
          <a:p>
            <a:pPr algn="l" eaLnBrk="1" hangingPunct="1">
              <a:buClr>
                <a:srgbClr val="333399"/>
              </a:buClr>
              <a:buSzPct val="150000"/>
            </a:pPr>
            <a:r>
              <a:rPr lang="es-ES_tradnl" sz="2000" dirty="0">
                <a:solidFill>
                  <a:srgbClr val="000000"/>
                </a:solidFill>
              </a:rPr>
              <a:t>    en sus revistas</a:t>
            </a:r>
          </a:p>
          <a:p>
            <a:pPr algn="l" eaLnBrk="1" hangingPunct="1">
              <a:buClr>
                <a:srgbClr val="333399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333399"/>
              </a:buClr>
              <a:buSzPct val="150000"/>
              <a:buFontTx/>
              <a:buChar char="•"/>
            </a:pPr>
            <a:r>
              <a:rPr lang="es-ES_tradnl" sz="2000" dirty="0">
                <a:solidFill>
                  <a:srgbClr val="000000"/>
                </a:solidFill>
              </a:rPr>
              <a:t>  </a:t>
            </a:r>
            <a:r>
              <a:rPr lang="es-ES_tradnl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Asegurar</a:t>
            </a:r>
            <a:r>
              <a:rPr lang="es-ES_tradnl" sz="2000" dirty="0">
                <a:solidFill>
                  <a:srgbClr val="000000"/>
                </a:solidFill>
              </a:rPr>
              <a:t> la calidad del material publicado</a:t>
            </a:r>
          </a:p>
          <a:p>
            <a:pPr algn="l" eaLnBrk="1" hangingPunct="1">
              <a:buClr>
                <a:srgbClr val="333399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333399"/>
              </a:buClr>
              <a:buSzPct val="150000"/>
              <a:buFontTx/>
              <a:buChar char="•"/>
            </a:pPr>
            <a:r>
              <a:rPr lang="es-ES_tradnl" sz="2000" dirty="0">
                <a:solidFill>
                  <a:srgbClr val="000000"/>
                </a:solidFill>
              </a:rPr>
              <a:t>  </a:t>
            </a:r>
            <a:r>
              <a:rPr lang="es-ES_tradnl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Mantener</a:t>
            </a:r>
            <a:r>
              <a:rPr lang="es-ES_tradnl" sz="2000" dirty="0">
                <a:solidFill>
                  <a:srgbClr val="000000"/>
                </a:solidFill>
              </a:rPr>
              <a:t> la integridad en general</a:t>
            </a:r>
          </a:p>
          <a:p>
            <a:pPr algn="l" eaLnBrk="1" hangingPunct="1">
              <a:buClr>
                <a:srgbClr val="333399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333399"/>
              </a:buClr>
              <a:buSzPct val="150000"/>
              <a:buFontTx/>
              <a:buChar char="•"/>
            </a:pPr>
            <a:r>
              <a:rPr lang="es-ES_tradnl" sz="2000" dirty="0">
                <a:solidFill>
                  <a:srgbClr val="000000"/>
                </a:solidFill>
              </a:rPr>
              <a:t>  </a:t>
            </a:r>
            <a:r>
              <a:rPr lang="es-ES_tradnl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Estar</a:t>
            </a:r>
            <a:r>
              <a:rPr lang="es-ES_tradnl" sz="2000" dirty="0">
                <a:solidFill>
                  <a:srgbClr val="000000"/>
                </a:solidFill>
              </a:rPr>
              <a:t> dispuestos a </a:t>
            </a:r>
            <a:r>
              <a:rPr lang="es-ES_tradnl" sz="2000" dirty="0" smtClean="0">
                <a:solidFill>
                  <a:srgbClr val="000000"/>
                </a:solidFill>
              </a:rPr>
              <a:t>corregir</a:t>
            </a:r>
          </a:p>
          <a:p>
            <a:pPr algn="l" eaLnBrk="1" hangingPunct="1">
              <a:buClr>
                <a:srgbClr val="333399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0000"/>
              </a:solidFill>
            </a:endParaRP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2069134" y="1700808"/>
            <a:ext cx="4834978" cy="523220"/>
          </a:xfrm>
          <a:prstGeom prst="rect">
            <a:avLst/>
          </a:prstGeom>
          <a:solidFill>
            <a:srgbClr val="EBF7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</a:rPr>
              <a:t>Código de Ética de Editores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1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262714" y="1403182"/>
            <a:ext cx="4618572" cy="3908762"/>
          </a:xfrm>
          <a:prstGeom prst="rect">
            <a:avLst/>
          </a:prstGeom>
          <a:solidFill>
            <a:srgbClr val="D9F2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000" dirty="0"/>
              <a:t>C</a:t>
            </a:r>
            <a:r>
              <a:rPr lang="es-VE" sz="4000" dirty="0" smtClean="0"/>
              <a:t>orrecciones</a:t>
            </a:r>
          </a:p>
          <a:p>
            <a:r>
              <a:rPr lang="es-VE" sz="4000" dirty="0"/>
              <a:t>e</a:t>
            </a:r>
            <a:r>
              <a:rPr lang="es-VE" sz="4000" dirty="0" smtClean="0"/>
              <a:t>n las revistas…</a:t>
            </a:r>
          </a:p>
          <a:p>
            <a:endParaRPr lang="es-VE" sz="4000" dirty="0" smtClean="0"/>
          </a:p>
          <a:p>
            <a:r>
              <a:rPr lang="es-VE" sz="3200" dirty="0" smtClean="0"/>
              <a:t>Desde</a:t>
            </a:r>
          </a:p>
          <a:p>
            <a:r>
              <a:rPr lang="es-VE" sz="3200" dirty="0" smtClean="0"/>
              <a:t>Fe de erratas a </a:t>
            </a:r>
          </a:p>
          <a:p>
            <a:r>
              <a:rPr lang="es-VE" sz="3200" dirty="0" smtClean="0"/>
              <a:t>Retractaciones por</a:t>
            </a:r>
          </a:p>
          <a:p>
            <a:r>
              <a:rPr lang="es-VE" sz="3200" dirty="0" smtClean="0"/>
              <a:t>Conductas deshonestas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57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ChangeArrowheads="1"/>
          </p:cNvSpPr>
          <p:nvPr/>
        </p:nvSpPr>
        <p:spPr bwMode="auto">
          <a:xfrm>
            <a:off x="810895" y="5486660"/>
            <a:ext cx="75222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200" dirty="0"/>
              <a:t>F. </a:t>
            </a:r>
            <a:r>
              <a:rPr lang="es-ES" sz="1200" dirty="0" err="1"/>
              <a:t>Fang</a:t>
            </a:r>
            <a:r>
              <a:rPr lang="es-ES" sz="1200" dirty="0"/>
              <a:t>, RG </a:t>
            </a:r>
            <a:r>
              <a:rPr lang="es-ES" sz="1200" dirty="0" err="1"/>
              <a:t>Steen</a:t>
            </a:r>
            <a:r>
              <a:rPr lang="es-ES" sz="1200" dirty="0"/>
              <a:t>, A. </a:t>
            </a:r>
            <a:r>
              <a:rPr lang="es-ES" sz="1200" dirty="0" err="1"/>
              <a:t>Casadevall</a:t>
            </a:r>
            <a:r>
              <a:rPr lang="es-ES" sz="1200" dirty="0"/>
              <a:t>. </a:t>
            </a:r>
            <a:r>
              <a:rPr lang="es-ES" sz="1200" i="1" dirty="0" err="1"/>
              <a:t>Misconduct</a:t>
            </a:r>
            <a:r>
              <a:rPr lang="es-ES" sz="1200" i="1" dirty="0"/>
              <a:t> </a:t>
            </a:r>
            <a:r>
              <a:rPr lang="es-ES" sz="1200" i="1" dirty="0" err="1"/>
              <a:t>accounts</a:t>
            </a:r>
            <a:r>
              <a:rPr lang="es-ES" sz="1200" i="1" dirty="0"/>
              <a:t> </a:t>
            </a:r>
            <a:r>
              <a:rPr lang="es-ES" sz="1200" i="1" dirty="0" err="1"/>
              <a:t>for</a:t>
            </a:r>
            <a:r>
              <a:rPr lang="es-ES" sz="1200" i="1" dirty="0"/>
              <a:t> </a:t>
            </a:r>
            <a:r>
              <a:rPr lang="es-ES" sz="1200" i="1" dirty="0" err="1"/>
              <a:t>the</a:t>
            </a:r>
            <a:r>
              <a:rPr lang="es-ES" sz="1200" i="1" dirty="0"/>
              <a:t> </a:t>
            </a:r>
            <a:r>
              <a:rPr lang="es-ES" sz="1200" i="1" dirty="0" err="1"/>
              <a:t>majority</a:t>
            </a:r>
            <a:r>
              <a:rPr lang="es-ES" sz="1200" i="1" dirty="0"/>
              <a:t> of </a:t>
            </a:r>
            <a:r>
              <a:rPr lang="es-ES" sz="1200" i="1" dirty="0" err="1"/>
              <a:t>retracted</a:t>
            </a:r>
            <a:r>
              <a:rPr lang="es-ES" sz="1200" i="1" dirty="0"/>
              <a:t> </a:t>
            </a:r>
            <a:r>
              <a:rPr lang="es-ES" sz="1200" i="1" dirty="0" err="1"/>
              <a:t>scientific</a:t>
            </a:r>
            <a:r>
              <a:rPr lang="es-ES" sz="1200" i="1" dirty="0"/>
              <a:t> </a:t>
            </a:r>
            <a:r>
              <a:rPr lang="es-ES" sz="1200" i="1" dirty="0" err="1"/>
              <a:t>papers</a:t>
            </a:r>
            <a:endParaRPr lang="es-ES" sz="1200" i="1" dirty="0"/>
          </a:p>
          <a:p>
            <a:r>
              <a:rPr lang="es-E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PNAS 2012</a:t>
            </a:r>
            <a:r>
              <a:rPr lang="es-E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000" dirty="0" smtClean="0"/>
              <a:t>www.pnas.org/cgi/doi/10.1073/pnas.1212247109</a:t>
            </a:r>
            <a:endParaRPr lang="es-ES" sz="1000" b="1" dirty="0" smtClean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150230" y="1395487"/>
            <a:ext cx="6843540" cy="3924151"/>
          </a:xfrm>
          <a:prstGeom prst="rect">
            <a:avLst/>
          </a:prstGeom>
          <a:solidFill>
            <a:srgbClr val="FFFFCC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endParaRPr lang="es-ES" sz="1000" dirty="0"/>
          </a:p>
          <a:p>
            <a:pPr eaLnBrk="1" hangingPunct="1">
              <a:defRPr/>
            </a:pPr>
            <a:r>
              <a:rPr lang="es-ES" dirty="0"/>
              <a:t>2047 artículos retractados  </a:t>
            </a:r>
            <a:endParaRPr lang="es-ES" dirty="0" smtClean="0"/>
          </a:p>
          <a:p>
            <a:pPr eaLnBrk="1" hangingPunct="1">
              <a:defRPr/>
            </a:pPr>
            <a:r>
              <a:rPr lang="es-ES" sz="1600" dirty="0" smtClean="0"/>
              <a:t>(mayo </a:t>
            </a:r>
            <a:r>
              <a:rPr lang="es-ES" sz="1600" dirty="0"/>
              <a:t>2012 </a:t>
            </a:r>
            <a:r>
              <a:rPr lang="es-ES" sz="1600" dirty="0" err="1"/>
              <a:t>PubMed</a:t>
            </a:r>
            <a:r>
              <a:rPr lang="es-ES" sz="1600" dirty="0"/>
              <a:t>) </a:t>
            </a:r>
          </a:p>
          <a:p>
            <a:pPr algn="l" eaLnBrk="1" hangingPunct="1">
              <a:defRPr/>
            </a:pPr>
            <a:endParaRPr lang="es-ES" sz="1200" dirty="0"/>
          </a:p>
          <a:p>
            <a:pPr algn="l" eaLnBrk="1" hangingPunct="1">
              <a:defRPr/>
            </a:pPr>
            <a:r>
              <a:rPr lang="es-ES" dirty="0"/>
              <a:t>  </a:t>
            </a:r>
            <a:r>
              <a:rPr lang="es-ES" dirty="0" smtClean="0"/>
              <a:t>               21.3</a:t>
            </a:r>
            <a:r>
              <a:rPr lang="es-ES" dirty="0"/>
              <a:t>%    por </a:t>
            </a:r>
            <a:r>
              <a:rPr lang="es-ES" dirty="0" smtClean="0"/>
              <a:t>errores</a:t>
            </a:r>
            <a:endParaRPr lang="es-ES" dirty="0"/>
          </a:p>
          <a:p>
            <a:pPr algn="l" eaLnBrk="1" hangingPunct="1">
              <a:defRPr/>
            </a:pPr>
            <a:r>
              <a:rPr lang="es-E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67.4</a:t>
            </a:r>
            <a:r>
              <a:rPr lang="es-E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r>
              <a:rPr lang="es-E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conducta deshonesta</a:t>
            </a:r>
            <a:r>
              <a:rPr lang="es-E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 eaLnBrk="1" hangingPunct="1">
              <a:defRPr/>
            </a:pPr>
            <a:r>
              <a:rPr lang="es-ES" dirty="0"/>
              <a:t>                        </a:t>
            </a:r>
            <a:r>
              <a:rPr lang="es-ES" dirty="0" smtClean="0"/>
              <a:t>      fraude </a:t>
            </a:r>
            <a:r>
              <a:rPr lang="es-ES" dirty="0"/>
              <a:t>43.4%</a:t>
            </a:r>
          </a:p>
          <a:p>
            <a:pPr algn="l" eaLnBrk="1" hangingPunct="1">
              <a:defRPr/>
            </a:pPr>
            <a:r>
              <a:rPr lang="es-ES" dirty="0"/>
              <a:t>                        </a:t>
            </a:r>
            <a:r>
              <a:rPr lang="es-ES" dirty="0" smtClean="0"/>
              <a:t>      publicación </a:t>
            </a:r>
            <a:r>
              <a:rPr lang="es-ES" dirty="0"/>
              <a:t>duplicada 14.2%</a:t>
            </a:r>
          </a:p>
          <a:p>
            <a:pPr algn="l" eaLnBrk="1" hangingPunct="1">
              <a:defRPr/>
            </a:pPr>
            <a:r>
              <a:rPr lang="es-ES" dirty="0"/>
              <a:t>                        </a:t>
            </a:r>
            <a:r>
              <a:rPr lang="es-ES" dirty="0" smtClean="0"/>
              <a:t>      plagio </a:t>
            </a:r>
            <a:r>
              <a:rPr lang="es-ES" dirty="0"/>
              <a:t>9.8%</a:t>
            </a:r>
          </a:p>
          <a:p>
            <a:pPr algn="l" eaLnBrk="1" hangingPunct="1">
              <a:defRPr/>
            </a:pPr>
            <a:endParaRPr lang="es-ES" dirty="0"/>
          </a:p>
          <a:p>
            <a:pPr algn="l" eaLnBrk="1" hangingPunct="1">
              <a:defRPr/>
            </a:pPr>
            <a:r>
              <a:rPr lang="es-ES" dirty="0"/>
              <a:t>       </a:t>
            </a: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10 veces desde 1975</a:t>
            </a:r>
          </a:p>
          <a:p>
            <a:pPr algn="l" eaLnBrk="1" hangingPunct="1">
              <a:defRPr/>
            </a:pPr>
            <a:endParaRPr lang="es-ES" sz="900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09114" y="650643"/>
            <a:ext cx="6325771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4000" dirty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Publicaciones retractadas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17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72117" y="1196752"/>
            <a:ext cx="4618572" cy="523220"/>
          </a:xfrm>
          <a:prstGeom prst="rect">
            <a:avLst/>
          </a:prstGeom>
          <a:solidFill>
            <a:srgbClr val="C1D0FF"/>
          </a:solidFill>
          <a:ln w="285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Blog </a:t>
            </a:r>
            <a:r>
              <a:rPr lang="es-VE" sz="2800" dirty="0" err="1" smtClean="0"/>
              <a:t>Retraction</a:t>
            </a:r>
            <a:r>
              <a:rPr lang="es-VE" sz="2800" dirty="0" smtClean="0"/>
              <a:t> watch.com</a:t>
            </a:r>
            <a:endParaRPr lang="es-VE" sz="2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877857" y="1988840"/>
            <a:ext cx="745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i="1" dirty="0" smtClean="0"/>
              <a:t>«Siguiendo retractaciones como una ventana hacia el proceso científico»</a:t>
            </a:r>
            <a:endParaRPr lang="es-VE" sz="1600" i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008321" y="2387236"/>
            <a:ext cx="3546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800" dirty="0" smtClean="0"/>
              <a:t>Blog </a:t>
            </a:r>
            <a:r>
              <a:rPr lang="es-VE" sz="1800" dirty="0" err="1"/>
              <a:t>R</a:t>
            </a:r>
            <a:r>
              <a:rPr lang="es-VE" sz="1800" dirty="0" err="1" smtClean="0"/>
              <a:t>etractionwatch</a:t>
            </a:r>
            <a:r>
              <a:rPr lang="es-VE" sz="1800" dirty="0" smtClean="0"/>
              <a:t>. </a:t>
            </a:r>
          </a:p>
          <a:p>
            <a:pPr algn="ctr"/>
            <a:r>
              <a:rPr lang="es-VE" sz="1800" dirty="0" smtClean="0"/>
              <a:t>http:/www.retractionwatch.con</a:t>
            </a:r>
            <a:endParaRPr lang="es-VE" sz="18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949484" y="3739742"/>
            <a:ext cx="5245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/>
              <a:t>Ejercicio:</a:t>
            </a:r>
          </a:p>
          <a:p>
            <a:r>
              <a:rPr lang="es-VE" sz="2800" dirty="0" smtClean="0"/>
              <a:t> ver este blog, enterarse que denuncias hay </a:t>
            </a:r>
            <a:endParaRPr lang="es-VE" sz="2800" dirty="0" smtClean="0"/>
          </a:p>
          <a:p>
            <a:r>
              <a:rPr lang="es-VE" sz="2800" dirty="0" smtClean="0"/>
              <a:t>HOY 9 </a:t>
            </a:r>
            <a:r>
              <a:rPr lang="es-VE" sz="2800" dirty="0" smtClean="0"/>
              <a:t>noviembre 2017</a:t>
            </a:r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451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74641" y="260648"/>
            <a:ext cx="4618572" cy="523220"/>
          </a:xfrm>
          <a:prstGeom prst="rect">
            <a:avLst/>
          </a:prstGeom>
          <a:solidFill>
            <a:srgbClr val="C1D0FF"/>
          </a:solidFill>
          <a:ln w="285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Blog Retractionwatch.com</a:t>
            </a:r>
            <a:endParaRPr lang="es-VE" sz="2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038725" y="889430"/>
            <a:ext cx="7090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i="1" dirty="0" smtClean="0"/>
              <a:t>«Siguiendo retractaciones como una ventana hacia el proceso científico»</a:t>
            </a:r>
            <a:endParaRPr lang="es-VE" sz="1600" i="1" dirty="0"/>
          </a:p>
        </p:txBody>
      </p:sp>
      <p:sp>
        <p:nvSpPr>
          <p:cNvPr id="8" name="7 Rectángulo"/>
          <p:cNvSpPr/>
          <p:nvPr/>
        </p:nvSpPr>
        <p:spPr>
          <a:xfrm>
            <a:off x="1039941" y="2907521"/>
            <a:ext cx="7093957" cy="1169551"/>
          </a:xfrm>
          <a:prstGeom prst="rect">
            <a:avLst/>
          </a:prstGeom>
          <a:solidFill>
            <a:srgbClr val="C7E6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800" dirty="0" smtClean="0"/>
          </a:p>
          <a:p>
            <a:pPr algn="ctr"/>
            <a:r>
              <a:rPr lang="en-US" dirty="0" err="1" smtClean="0"/>
              <a:t>Vicepresidente</a:t>
            </a:r>
            <a:r>
              <a:rPr lang="en-US" dirty="0" smtClean="0"/>
              <a:t> de </a:t>
            </a:r>
            <a:r>
              <a:rPr lang="en-US" dirty="0" err="1" smtClean="0"/>
              <a:t>Karolinska</a:t>
            </a:r>
            <a:r>
              <a:rPr lang="en-US" dirty="0" smtClean="0"/>
              <a:t>  </a:t>
            </a:r>
            <a:r>
              <a:rPr lang="en-US" dirty="0" err="1" smtClean="0"/>
              <a:t>renuncia</a:t>
            </a:r>
            <a:r>
              <a:rPr lang="en-US" dirty="0" smtClean="0"/>
              <a:t> </a:t>
            </a:r>
            <a:r>
              <a:rPr lang="en-US" dirty="0" err="1" smtClean="0"/>
              <a:t>luego</a:t>
            </a:r>
            <a:r>
              <a:rPr lang="en-US" dirty="0" smtClean="0"/>
              <a:t> de </a:t>
            </a:r>
            <a:r>
              <a:rPr lang="en-US" dirty="0" err="1" smtClean="0"/>
              <a:t>críticas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a la </a:t>
            </a:r>
            <a:r>
              <a:rPr lang="en-US" dirty="0" err="1" smtClean="0"/>
              <a:t>investigación</a:t>
            </a:r>
            <a:r>
              <a:rPr lang="en-US" dirty="0" smtClean="0"/>
              <a:t> de </a:t>
            </a:r>
            <a:r>
              <a:rPr lang="en-US" dirty="0" err="1" smtClean="0"/>
              <a:t>Macchiarini</a:t>
            </a:r>
            <a:r>
              <a:rPr lang="en-US" dirty="0" smtClean="0"/>
              <a:t>  </a:t>
            </a:r>
            <a:r>
              <a:rPr lang="en-US" sz="1400" dirty="0" smtClean="0"/>
              <a:t>(“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duro</a:t>
            </a:r>
            <a:r>
              <a:rPr lang="en-US" sz="1400" dirty="0" smtClean="0"/>
              <a:t> </a:t>
            </a:r>
            <a:r>
              <a:rPr lang="en-US" sz="1400" dirty="0" err="1" smtClean="0"/>
              <a:t>servir</a:t>
            </a:r>
            <a:r>
              <a:rPr lang="en-US" sz="1400" dirty="0" smtClean="0"/>
              <a:t> </a:t>
            </a:r>
            <a:r>
              <a:rPr lang="en-US" sz="1400" dirty="0" err="1" smtClean="0"/>
              <a:t>como</a:t>
            </a:r>
            <a:r>
              <a:rPr lang="en-US" sz="1400" dirty="0" smtClean="0"/>
              <a:t> vice </a:t>
            </a:r>
            <a:r>
              <a:rPr lang="en-US" sz="1400" dirty="0" err="1" smtClean="0"/>
              <a:t>presidente</a:t>
            </a:r>
            <a:r>
              <a:rPr lang="en-US" sz="1400" dirty="0" smtClean="0"/>
              <a:t> con la </a:t>
            </a:r>
            <a:r>
              <a:rPr lang="en-US" sz="1400" dirty="0" err="1" smtClean="0"/>
              <a:t>fuerza</a:t>
            </a:r>
            <a:r>
              <a:rPr lang="en-US" sz="1400" dirty="0" smtClean="0"/>
              <a:t> y </a:t>
            </a:r>
            <a:r>
              <a:rPr lang="en-US" sz="1400" dirty="0" err="1" smtClean="0"/>
              <a:t>credibilidad</a:t>
            </a:r>
            <a:r>
              <a:rPr lang="en-US" sz="1400" dirty="0" smtClean="0"/>
              <a:t> </a:t>
            </a:r>
            <a:r>
              <a:rPr lang="en-US" sz="1400" dirty="0" err="1" smtClean="0"/>
              <a:t>que</a:t>
            </a:r>
            <a:r>
              <a:rPr lang="en-US" sz="1400" dirty="0" smtClean="0"/>
              <a:t> </a:t>
            </a:r>
            <a:r>
              <a:rPr lang="en-US" sz="1400" dirty="0" err="1" smtClean="0"/>
              <a:t>esta</a:t>
            </a:r>
            <a:r>
              <a:rPr lang="en-US" sz="1400" dirty="0" smtClean="0"/>
              <a:t> </a:t>
            </a:r>
            <a:r>
              <a:rPr lang="en-US" sz="1400" dirty="0" err="1" smtClean="0"/>
              <a:t>universidad</a:t>
            </a:r>
            <a:r>
              <a:rPr lang="en-US" sz="1400" dirty="0" smtClean="0"/>
              <a:t> </a:t>
            </a:r>
            <a:r>
              <a:rPr lang="en-US" sz="1400" dirty="0" err="1" smtClean="0"/>
              <a:t>necesita</a:t>
            </a:r>
            <a:r>
              <a:rPr lang="en-US" sz="1400" dirty="0" smtClean="0"/>
              <a:t>”)</a:t>
            </a:r>
          </a:p>
          <a:p>
            <a:pPr algn="ctr"/>
            <a:endParaRPr lang="es-VE" sz="800" dirty="0"/>
          </a:p>
        </p:txBody>
      </p:sp>
      <p:sp>
        <p:nvSpPr>
          <p:cNvPr id="10" name="9 Rectángulo"/>
          <p:cNvSpPr/>
          <p:nvPr/>
        </p:nvSpPr>
        <p:spPr>
          <a:xfrm>
            <a:off x="666005" y="4229573"/>
            <a:ext cx="7811989" cy="954107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800" dirty="0" smtClean="0"/>
          </a:p>
          <a:p>
            <a:pPr algn="ctr"/>
            <a:r>
              <a:rPr lang="en-US" dirty="0" err="1"/>
              <a:t>S</a:t>
            </a:r>
            <a:r>
              <a:rPr lang="en-US" dirty="0" err="1" smtClean="0"/>
              <a:t>obre</a:t>
            </a:r>
            <a:r>
              <a:rPr lang="en-US" dirty="0" smtClean="0"/>
              <a:t> el </a:t>
            </a:r>
            <a:r>
              <a:rPr lang="en-US" dirty="0" err="1" smtClean="0"/>
              <a:t>atacado</a:t>
            </a:r>
            <a:r>
              <a:rPr lang="en-US" dirty="0" smtClean="0"/>
              <a:t> </a:t>
            </a:r>
            <a:r>
              <a:rPr lang="en-US" dirty="0" err="1" smtClean="0"/>
              <a:t>cirujano</a:t>
            </a:r>
            <a:r>
              <a:rPr lang="en-US" dirty="0" smtClean="0"/>
              <a:t> de </a:t>
            </a:r>
            <a:r>
              <a:rPr lang="en-US" dirty="0" err="1" smtClean="0"/>
              <a:t>tráquea</a:t>
            </a:r>
            <a:r>
              <a:rPr lang="en-US" dirty="0" smtClean="0"/>
              <a:t>, Paolo </a:t>
            </a:r>
            <a:r>
              <a:rPr lang="en-US" dirty="0" err="1" smtClean="0"/>
              <a:t>Macchiarini</a:t>
            </a:r>
            <a:r>
              <a:rPr lang="en-US" dirty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Aquí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usted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saber </a:t>
            </a:r>
            <a:r>
              <a:rPr lang="en-US" sz="1400" dirty="0" smtClean="0"/>
              <a:t>(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información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falsa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CV</a:t>
            </a:r>
            <a:r>
              <a:rPr lang="en-US" sz="1400" dirty="0" smtClean="0"/>
              <a:t>)</a:t>
            </a:r>
          </a:p>
          <a:p>
            <a:pPr algn="ctr"/>
            <a:endParaRPr lang="es-VE" sz="800" dirty="0"/>
          </a:p>
        </p:txBody>
      </p:sp>
      <p:sp>
        <p:nvSpPr>
          <p:cNvPr id="12" name="11 Rectángulo"/>
          <p:cNvSpPr/>
          <p:nvPr/>
        </p:nvSpPr>
        <p:spPr>
          <a:xfrm>
            <a:off x="813350" y="5336182"/>
            <a:ext cx="7315778" cy="646331"/>
          </a:xfrm>
          <a:prstGeom prst="rect">
            <a:avLst/>
          </a:prstGeom>
          <a:solidFill>
            <a:srgbClr val="FFFFA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800" dirty="0" smtClean="0"/>
          </a:p>
          <a:p>
            <a:pPr algn="ctr"/>
            <a:r>
              <a:rPr lang="en-US" dirty="0" err="1" smtClean="0"/>
              <a:t>Revista</a:t>
            </a:r>
            <a:r>
              <a:rPr lang="en-US" dirty="0" smtClean="0"/>
              <a:t> </a:t>
            </a:r>
            <a:r>
              <a:rPr lang="en-US" dirty="0" err="1" smtClean="0"/>
              <a:t>retira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duplicación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/>
              <a:t>artículos</a:t>
            </a:r>
            <a:r>
              <a:rPr lang="en-US" dirty="0"/>
              <a:t> </a:t>
            </a:r>
            <a:r>
              <a:rPr lang="en-US" dirty="0" smtClean="0"/>
              <a:t>del </a:t>
            </a:r>
            <a:r>
              <a:rPr lang="en-US" dirty="0" err="1" smtClean="0"/>
              <a:t>mismo</a:t>
            </a:r>
            <a:r>
              <a:rPr lang="en-US" dirty="0" smtClean="0"/>
              <a:t> </a:t>
            </a:r>
            <a:r>
              <a:rPr lang="en-US" dirty="0" err="1" smtClean="0"/>
              <a:t>autor</a:t>
            </a:r>
            <a:endParaRPr lang="en-US" dirty="0" smtClean="0"/>
          </a:p>
          <a:p>
            <a:pPr algn="ctr"/>
            <a:endParaRPr lang="es-VE" sz="800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551668" y="658336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  <p:sp>
        <p:nvSpPr>
          <p:cNvPr id="13" name="5 CuadroTexto"/>
          <p:cNvSpPr txBox="1"/>
          <p:nvPr/>
        </p:nvSpPr>
        <p:spPr>
          <a:xfrm>
            <a:off x="1663935" y="2609804"/>
            <a:ext cx="5907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/>
              <a:t>Blog </a:t>
            </a:r>
            <a:r>
              <a:rPr lang="es-VE" sz="1000" dirty="0" err="1" smtClean="0"/>
              <a:t>Retractionwatch</a:t>
            </a:r>
            <a:r>
              <a:rPr lang="es-VE" sz="1000" dirty="0" smtClean="0"/>
              <a:t> Nota escrita 2/5/2016  http:/www.retractionwatch.con Acceso: 3/5/2016</a:t>
            </a:r>
            <a:endParaRPr lang="es-VE" sz="1000" dirty="0"/>
          </a:p>
        </p:txBody>
      </p:sp>
      <p:sp>
        <p:nvSpPr>
          <p:cNvPr id="9" name="7 Rectángulo"/>
          <p:cNvSpPr/>
          <p:nvPr/>
        </p:nvSpPr>
        <p:spPr>
          <a:xfrm>
            <a:off x="1035171" y="1223010"/>
            <a:ext cx="7093957" cy="1354217"/>
          </a:xfrm>
          <a:prstGeom prst="rect">
            <a:avLst/>
          </a:prstGeom>
          <a:solidFill>
            <a:srgbClr val="FFC5E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800" dirty="0" smtClean="0"/>
          </a:p>
          <a:p>
            <a:pPr algn="ctr"/>
            <a:r>
              <a:rPr lang="en-US" dirty="0" smtClean="0"/>
              <a:t>El </a:t>
            </a:r>
            <a:r>
              <a:rPr lang="en-US" dirty="0" err="1" smtClean="0"/>
              <a:t>Consejo</a:t>
            </a:r>
            <a:r>
              <a:rPr lang="en-US" dirty="0" smtClean="0"/>
              <a:t> de </a:t>
            </a:r>
            <a:r>
              <a:rPr lang="en-US" dirty="0" err="1" smtClean="0"/>
              <a:t>Investigación</a:t>
            </a:r>
            <a:r>
              <a:rPr lang="en-US" dirty="0" smtClean="0"/>
              <a:t> </a:t>
            </a:r>
            <a:r>
              <a:rPr lang="en-US" dirty="0" err="1" smtClean="0"/>
              <a:t>Sueco</a:t>
            </a:r>
            <a:r>
              <a:rPr lang="en-US" dirty="0" smtClean="0"/>
              <a:t> dice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Macchiarini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Karolinska</a:t>
            </a:r>
            <a:r>
              <a:rPr lang="en-US" dirty="0" smtClean="0"/>
              <a:t> Institute no </a:t>
            </a:r>
            <a:r>
              <a:rPr lang="en-US" dirty="0" err="1" smtClean="0"/>
              <a:t>obtuvieron</a:t>
            </a:r>
            <a:r>
              <a:rPr lang="en-US" dirty="0" smtClean="0"/>
              <a:t> los </a:t>
            </a:r>
            <a:r>
              <a:rPr lang="en-US" dirty="0" err="1" smtClean="0"/>
              <a:t>avales</a:t>
            </a:r>
            <a:r>
              <a:rPr lang="en-US" dirty="0" smtClean="0"/>
              <a:t> </a:t>
            </a:r>
            <a:r>
              <a:rPr lang="en-US" dirty="0" err="1" smtClean="0"/>
              <a:t>necesarios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pide</a:t>
            </a:r>
            <a:r>
              <a:rPr lang="en-US" dirty="0" smtClean="0"/>
              <a:t> la Ley </a:t>
            </a:r>
            <a:r>
              <a:rPr lang="en-US" dirty="0" err="1" smtClean="0"/>
              <a:t>Sueca</a:t>
            </a:r>
            <a:r>
              <a:rPr lang="en-US" dirty="0" smtClean="0"/>
              <a:t> </a:t>
            </a:r>
          </a:p>
          <a:p>
            <a:pPr algn="ctr"/>
            <a:r>
              <a:rPr lang="en-US" sz="1400" dirty="0"/>
              <a:t>(</a:t>
            </a:r>
            <a:r>
              <a:rPr lang="en-US" sz="1400" dirty="0" smtClean="0"/>
              <a:t>para los </a:t>
            </a:r>
            <a:r>
              <a:rPr lang="en-US" sz="1400" dirty="0" err="1" smtClean="0"/>
              <a:t>transplantes</a:t>
            </a:r>
            <a:r>
              <a:rPr lang="en-US" sz="1400" dirty="0" smtClean="0"/>
              <a:t> </a:t>
            </a:r>
            <a:r>
              <a:rPr lang="en-US" sz="1400" dirty="0" err="1" smtClean="0"/>
              <a:t>pioneros</a:t>
            </a:r>
            <a:r>
              <a:rPr lang="en-US" sz="1400" dirty="0" smtClean="0"/>
              <a:t> de </a:t>
            </a:r>
            <a:r>
              <a:rPr lang="en-US" sz="1400" dirty="0" err="1" smtClean="0"/>
              <a:t>tráquea</a:t>
            </a:r>
            <a:r>
              <a:rPr lang="en-US" sz="1400" dirty="0" smtClean="0"/>
              <a:t>)</a:t>
            </a:r>
            <a:endParaRPr lang="es-VE" sz="1400" dirty="0"/>
          </a:p>
        </p:txBody>
      </p:sp>
      <p:sp>
        <p:nvSpPr>
          <p:cNvPr id="11" name="5 CuadroTexto"/>
          <p:cNvSpPr txBox="1"/>
          <p:nvPr/>
        </p:nvSpPr>
        <p:spPr>
          <a:xfrm>
            <a:off x="2449994" y="6019862"/>
            <a:ext cx="4264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/>
              <a:t>Blog </a:t>
            </a:r>
            <a:r>
              <a:rPr lang="es-VE" sz="1000" dirty="0" err="1"/>
              <a:t>R</a:t>
            </a:r>
            <a:r>
              <a:rPr lang="es-VE" sz="1000" dirty="0" err="1" smtClean="0"/>
              <a:t>etractionwatch</a:t>
            </a:r>
            <a:r>
              <a:rPr lang="es-VE" sz="1000" dirty="0" smtClean="0"/>
              <a:t>. Notas escritas entre 10 y 13 de febrero 2016</a:t>
            </a:r>
          </a:p>
          <a:p>
            <a:pPr algn="ctr"/>
            <a:r>
              <a:rPr lang="es-VE" sz="1000" dirty="0" smtClean="0"/>
              <a:t>http:/www.retractionwatch.con Acceso: 14/2/2016</a:t>
            </a:r>
            <a:endParaRPr lang="es-VE" sz="1000" dirty="0"/>
          </a:p>
        </p:txBody>
      </p:sp>
    </p:spTree>
    <p:extLst>
      <p:ext uri="{BB962C8B-B14F-4D97-AF65-F5344CB8AC3E}">
        <p14:creationId xmlns:p14="http://schemas.microsoft.com/office/powerpoint/2010/main" val="302059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2" grpId="1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74641" y="260648"/>
            <a:ext cx="4618572" cy="523220"/>
          </a:xfrm>
          <a:prstGeom prst="rect">
            <a:avLst/>
          </a:prstGeom>
          <a:solidFill>
            <a:srgbClr val="C1D0FF"/>
          </a:solidFill>
          <a:ln w="285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Blog Retractionwatch.com</a:t>
            </a:r>
            <a:endParaRPr lang="es-VE" sz="2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038725" y="889430"/>
            <a:ext cx="7090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i="1" dirty="0" smtClean="0"/>
              <a:t>«Siguiendo retractaciones como una ventana hacia el proceso científico»</a:t>
            </a:r>
            <a:endParaRPr lang="es-VE" sz="1600" i="1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551668" y="658336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  <p:sp>
        <p:nvSpPr>
          <p:cNvPr id="14" name="7 Rectángulo"/>
          <p:cNvSpPr/>
          <p:nvPr/>
        </p:nvSpPr>
        <p:spPr>
          <a:xfrm>
            <a:off x="1035171" y="1223010"/>
            <a:ext cx="7093957" cy="830997"/>
          </a:xfrm>
          <a:prstGeom prst="rect">
            <a:avLst/>
          </a:prstGeom>
          <a:solidFill>
            <a:srgbClr val="FFC5E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800" dirty="0" smtClean="0"/>
          </a:p>
          <a:p>
            <a:pPr algn="ctr"/>
            <a:r>
              <a:rPr lang="en-US" dirty="0" err="1" smtClean="0"/>
              <a:t>Comité</a:t>
            </a:r>
            <a:r>
              <a:rPr lang="en-US" dirty="0" smtClean="0"/>
              <a:t> </a:t>
            </a:r>
            <a:r>
              <a:rPr lang="en-US" dirty="0" err="1" smtClean="0"/>
              <a:t>sueco</a:t>
            </a:r>
            <a:r>
              <a:rPr lang="en-US" dirty="0" smtClean="0"/>
              <a:t> </a:t>
            </a:r>
            <a:r>
              <a:rPr lang="en-US" dirty="0" err="1" smtClean="0"/>
              <a:t>encuentra</a:t>
            </a:r>
            <a:r>
              <a:rPr lang="en-US" dirty="0" smtClean="0"/>
              <a:t> </a:t>
            </a:r>
            <a:r>
              <a:rPr lang="en-US" dirty="0" err="1" smtClean="0"/>
              <a:t>deshonestidad</a:t>
            </a:r>
            <a:r>
              <a:rPr lang="en-US" dirty="0" smtClean="0"/>
              <a:t> </a:t>
            </a:r>
            <a:r>
              <a:rPr lang="en-US" dirty="0" err="1" smtClean="0"/>
              <a:t>académica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Macchiarini</a:t>
            </a:r>
            <a:r>
              <a:rPr lang="en-US" dirty="0" smtClean="0"/>
              <a:t>  y </a:t>
            </a:r>
            <a:r>
              <a:rPr lang="en-US" dirty="0" err="1" smtClean="0"/>
              <a:t>pide</a:t>
            </a:r>
            <a:r>
              <a:rPr lang="en-US" dirty="0" smtClean="0"/>
              <a:t> 6 </a:t>
            </a:r>
            <a:r>
              <a:rPr lang="en-US" dirty="0" err="1" smtClean="0"/>
              <a:t>retractaciones</a:t>
            </a:r>
            <a:r>
              <a:rPr lang="en-US" dirty="0" smtClean="0"/>
              <a:t> </a:t>
            </a:r>
            <a:endParaRPr lang="es-VE" sz="1400" dirty="0"/>
          </a:p>
        </p:txBody>
      </p:sp>
      <p:sp>
        <p:nvSpPr>
          <p:cNvPr id="2" name="CuadroTexto 1"/>
          <p:cNvSpPr txBox="1"/>
          <p:nvPr/>
        </p:nvSpPr>
        <p:spPr>
          <a:xfrm>
            <a:off x="3736719" y="2054007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Octubre 30, 2017</a:t>
            </a:r>
            <a:endParaRPr lang="es-VE" sz="1200" dirty="0"/>
          </a:p>
        </p:txBody>
      </p:sp>
      <p:sp>
        <p:nvSpPr>
          <p:cNvPr id="15" name="7 Rectángulo"/>
          <p:cNvSpPr/>
          <p:nvPr/>
        </p:nvSpPr>
        <p:spPr>
          <a:xfrm>
            <a:off x="1035171" y="2736122"/>
            <a:ext cx="7093957" cy="830997"/>
          </a:xfrm>
          <a:prstGeom prst="rect">
            <a:avLst/>
          </a:prstGeom>
          <a:solidFill>
            <a:srgbClr val="C7E6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800" dirty="0" smtClean="0"/>
          </a:p>
          <a:p>
            <a:pPr algn="ctr"/>
            <a:r>
              <a:rPr lang="en-US" dirty="0" smtClean="0"/>
              <a:t>Universidad de </a:t>
            </a:r>
            <a:r>
              <a:rPr lang="en-US" dirty="0" err="1" smtClean="0"/>
              <a:t>Singapur</a:t>
            </a:r>
            <a:r>
              <a:rPr lang="en-US" dirty="0" smtClean="0"/>
              <a:t> </a:t>
            </a:r>
            <a:r>
              <a:rPr lang="en-US" dirty="0" err="1" smtClean="0"/>
              <a:t>revoca</a:t>
            </a:r>
            <a:r>
              <a:rPr lang="en-US" dirty="0" smtClean="0"/>
              <a:t> PhD de un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investigador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deshonestidad</a:t>
            </a:r>
            <a:r>
              <a:rPr lang="en-US" dirty="0" smtClean="0"/>
              <a:t> </a:t>
            </a:r>
            <a:r>
              <a:rPr lang="en-US" dirty="0" err="1" smtClean="0"/>
              <a:t>académica</a:t>
            </a:r>
            <a:endParaRPr lang="es-VE" sz="8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3719168" y="3676630"/>
            <a:ext cx="1441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Octubre 31, 2017</a:t>
            </a:r>
            <a:endParaRPr lang="es-VE" sz="1200" dirty="0"/>
          </a:p>
        </p:txBody>
      </p:sp>
      <p:sp>
        <p:nvSpPr>
          <p:cNvPr id="17" name="9 Rectángulo"/>
          <p:cNvSpPr/>
          <p:nvPr/>
        </p:nvSpPr>
        <p:spPr>
          <a:xfrm>
            <a:off x="1243465" y="4089627"/>
            <a:ext cx="6885663" cy="830997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800" dirty="0" smtClean="0"/>
          </a:p>
          <a:p>
            <a:pPr algn="ctr"/>
            <a:r>
              <a:rPr lang="en-US" dirty="0" err="1" smtClean="0"/>
              <a:t>Investigador</a:t>
            </a:r>
            <a:r>
              <a:rPr lang="en-US" dirty="0" smtClean="0"/>
              <a:t> </a:t>
            </a:r>
            <a:r>
              <a:rPr lang="en-US" dirty="0" err="1" smtClean="0"/>
              <a:t>japonés</a:t>
            </a:r>
            <a:r>
              <a:rPr lang="en-US" dirty="0" smtClean="0"/>
              <a:t> </a:t>
            </a:r>
            <a:r>
              <a:rPr lang="en-US" dirty="0" err="1" smtClean="0"/>
              <a:t>despedido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falsificación</a:t>
            </a:r>
            <a:r>
              <a:rPr lang="en-US" dirty="0" smtClean="0"/>
              <a:t> de </a:t>
            </a:r>
            <a:r>
              <a:rPr lang="en-US" dirty="0" err="1" smtClean="0"/>
              <a:t>imágenes</a:t>
            </a:r>
            <a:r>
              <a:rPr lang="en-US" dirty="0" smtClean="0"/>
              <a:t> en </a:t>
            </a:r>
            <a:r>
              <a:rPr lang="en-US" dirty="0" err="1" smtClean="0"/>
              <a:t>varios</a:t>
            </a:r>
            <a:r>
              <a:rPr lang="en-US" dirty="0" smtClean="0"/>
              <a:t> de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artículos</a:t>
            </a:r>
            <a:endParaRPr lang="en-US" dirty="0" smtClean="0"/>
          </a:p>
        </p:txBody>
      </p:sp>
      <p:sp>
        <p:nvSpPr>
          <p:cNvPr id="18" name="CuadroTexto 17"/>
          <p:cNvSpPr txBox="1"/>
          <p:nvPr/>
        </p:nvSpPr>
        <p:spPr>
          <a:xfrm>
            <a:off x="3762366" y="5049207"/>
            <a:ext cx="1441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Octubre 31, 2017</a:t>
            </a:r>
            <a:endParaRPr lang="es-VE" sz="1200" dirty="0"/>
          </a:p>
        </p:txBody>
      </p:sp>
      <p:sp>
        <p:nvSpPr>
          <p:cNvPr id="19" name="11 Rectángulo"/>
          <p:cNvSpPr/>
          <p:nvPr/>
        </p:nvSpPr>
        <p:spPr>
          <a:xfrm>
            <a:off x="813350" y="5336182"/>
            <a:ext cx="7315778" cy="646331"/>
          </a:xfrm>
          <a:prstGeom prst="rect">
            <a:avLst/>
          </a:prstGeom>
          <a:solidFill>
            <a:srgbClr val="FFFFA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800" dirty="0" smtClean="0"/>
          </a:p>
          <a:p>
            <a:pPr algn="ctr"/>
            <a:r>
              <a:rPr lang="en-US" dirty="0" err="1" smtClean="0"/>
              <a:t>Cuarta</a:t>
            </a:r>
            <a:r>
              <a:rPr lang="en-US" dirty="0" smtClean="0"/>
              <a:t> </a:t>
            </a:r>
            <a:r>
              <a:rPr lang="en-US" dirty="0" err="1" smtClean="0"/>
              <a:t>retractación</a:t>
            </a:r>
            <a:r>
              <a:rPr lang="en-US" dirty="0" smtClean="0"/>
              <a:t>  para un </a:t>
            </a:r>
            <a:r>
              <a:rPr lang="en-US" dirty="0" err="1" smtClean="0"/>
              <a:t>árbitro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robó</a:t>
            </a:r>
            <a:r>
              <a:rPr lang="en-US" dirty="0" smtClean="0"/>
              <a:t> </a:t>
            </a:r>
            <a:r>
              <a:rPr lang="en-US" dirty="0" err="1" smtClean="0"/>
              <a:t>manuscrito</a:t>
            </a:r>
            <a:endParaRPr lang="en-US" dirty="0" smtClean="0"/>
          </a:p>
          <a:p>
            <a:pPr algn="ctr"/>
            <a:endParaRPr lang="es-VE" sz="8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3697448" y="6023705"/>
            <a:ext cx="1519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Noviembre 1, 2017</a:t>
            </a:r>
            <a:endParaRPr lang="es-VE" sz="1200" dirty="0"/>
          </a:p>
        </p:txBody>
      </p:sp>
      <p:sp>
        <p:nvSpPr>
          <p:cNvPr id="13" name="5 CuadroTexto"/>
          <p:cNvSpPr txBox="1"/>
          <p:nvPr/>
        </p:nvSpPr>
        <p:spPr>
          <a:xfrm>
            <a:off x="2238670" y="6341896"/>
            <a:ext cx="4666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/>
              <a:t>Blog </a:t>
            </a:r>
            <a:r>
              <a:rPr lang="es-VE" sz="1000" dirty="0" err="1"/>
              <a:t>R</a:t>
            </a:r>
            <a:r>
              <a:rPr lang="es-VE" sz="1000" dirty="0" err="1" smtClean="0"/>
              <a:t>etractionwatch</a:t>
            </a:r>
            <a:r>
              <a:rPr lang="es-VE" sz="1000" dirty="0" smtClean="0"/>
              <a:t>. Notas escritas entre 30 octubre y 1 noviembre 2017</a:t>
            </a:r>
          </a:p>
          <a:p>
            <a:pPr algn="ctr"/>
            <a:r>
              <a:rPr lang="es-VE" sz="1000" dirty="0" smtClean="0"/>
              <a:t>http:/www.retractionwatch.con Acceso: 2/11/2017</a:t>
            </a:r>
            <a:endParaRPr lang="es-VE" sz="1000" dirty="0"/>
          </a:p>
        </p:txBody>
      </p:sp>
    </p:spTree>
    <p:extLst>
      <p:ext uri="{BB962C8B-B14F-4D97-AF65-F5344CB8AC3E}">
        <p14:creationId xmlns:p14="http://schemas.microsoft.com/office/powerpoint/2010/main" val="4598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  <p:bldP spid="19" grpId="0" animBg="1"/>
      <p:bldP spid="19" grpId="1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76065" y="1490919"/>
            <a:ext cx="6591869" cy="954107"/>
          </a:xfrm>
          <a:prstGeom prst="rect">
            <a:avLst/>
          </a:prstGeom>
          <a:solidFill>
            <a:srgbClr val="81AB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* Editoras y Revistas ”depredadoras” </a:t>
            </a:r>
            <a:r>
              <a:rPr lang="es-VE" sz="3200" b="1" dirty="0" smtClean="0"/>
              <a:t>2017</a:t>
            </a:r>
          </a:p>
          <a:p>
            <a:r>
              <a:rPr lang="es-VE" sz="2400" dirty="0" smtClean="0"/>
              <a:t>Revistas Acceso Abierto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164288" y="6453336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47871" y="2626612"/>
            <a:ext cx="7448258" cy="3354765"/>
          </a:xfrm>
          <a:prstGeom prst="rect">
            <a:avLst/>
          </a:prstGeom>
          <a:solidFill>
            <a:srgbClr val="D1DCFF"/>
          </a:solidFill>
        </p:spPr>
        <p:txBody>
          <a:bodyPr wrap="square">
            <a:spAutoFit/>
          </a:bodyPr>
          <a:lstStyle/>
          <a:p>
            <a:r>
              <a:rPr lang="es-VE" dirty="0"/>
              <a:t>Mensajes electrónicos enviados a correo ULA de profesores. </a:t>
            </a:r>
            <a:endParaRPr lang="es-VE" dirty="0" smtClean="0"/>
          </a:p>
          <a:p>
            <a:endParaRPr lang="es-VE" dirty="0"/>
          </a:p>
          <a:p>
            <a:r>
              <a:rPr lang="es-VE" dirty="0" smtClean="0"/>
              <a:t>Hay cientos de revistas y editoras que ofrecen </a:t>
            </a:r>
            <a:r>
              <a:rPr lang="es-VE" dirty="0"/>
              <a:t>fácil publicación de artículos </a:t>
            </a:r>
            <a:r>
              <a:rPr lang="es-VE" dirty="0" smtClean="0"/>
              <a:t>generalmente </a:t>
            </a:r>
            <a:r>
              <a:rPr lang="es-VE" dirty="0"/>
              <a:t>en acceso abierto por alguna cantidad de dinero.</a:t>
            </a:r>
          </a:p>
          <a:p>
            <a:endParaRPr lang="es-VE" sz="1200" dirty="0"/>
          </a:p>
          <a:p>
            <a:r>
              <a:rPr lang="es-VE" dirty="0"/>
              <a:t>Publican rápidamente pero </a:t>
            </a:r>
            <a:r>
              <a:rPr lang="es-VE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hay </a:t>
            </a:r>
            <a:r>
              <a:rPr lang="es-VE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ningún </a:t>
            </a:r>
            <a:r>
              <a:rPr lang="es-VE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arbitraje</a:t>
            </a:r>
            <a:r>
              <a:rPr lang="es-VE" dirty="0"/>
              <a:t>. </a:t>
            </a:r>
          </a:p>
          <a:p>
            <a:r>
              <a:rPr lang="es-VE" dirty="0"/>
              <a:t>Se ha comprobado publicaciones en línea en horas.</a:t>
            </a:r>
          </a:p>
          <a:p>
            <a:endParaRPr lang="es-VE" dirty="0"/>
          </a:p>
          <a:p>
            <a:r>
              <a:rPr lang="es-VE" dirty="0"/>
              <a:t>Riesgos para investigadores jóvenes ávidos de tener publicaciones y rápido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739078" y="654300"/>
            <a:ext cx="1665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¡¡OJO!!</a:t>
            </a:r>
            <a:endParaRPr lang="es-VE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23528" y="355044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Escándalos</a:t>
            </a:r>
          </a:p>
          <a:p>
            <a:pPr algn="l"/>
            <a:r>
              <a:rPr lang="es-VE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s-VE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ecientes </a:t>
            </a:r>
            <a:r>
              <a:rPr lang="es-VE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s-VE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308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749753" y="2182813"/>
            <a:ext cx="5644494" cy="32624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endParaRPr lang="es-ES" sz="1000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5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ES" sz="5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Institución</a:t>
            </a:r>
            <a:endParaRPr lang="es-ES" sz="5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endParaRPr lang="es-ES" sz="1400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s-ES" sz="4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Individuos</a:t>
            </a:r>
            <a:endParaRPr lang="es-ES" sz="4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4000" dirty="0">
                <a:solidFill>
                  <a:srgbClr val="000000"/>
                </a:solidFill>
              </a:rPr>
              <a:t>    </a:t>
            </a:r>
            <a:r>
              <a:rPr lang="es-ES" sz="4000" dirty="0" smtClean="0">
                <a:solidFill>
                  <a:srgbClr val="000000"/>
                </a:solidFill>
              </a:rPr>
              <a:t> </a:t>
            </a:r>
            <a:r>
              <a:rPr lang="es-ES" sz="3200" dirty="0" smtClean="0">
                <a:solidFill>
                  <a:srgbClr val="000000"/>
                </a:solidFill>
              </a:rPr>
              <a:t>Profesores, estudiantes </a:t>
            </a:r>
            <a:endParaRPr lang="es-ES" sz="3200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3200" dirty="0">
                <a:solidFill>
                  <a:srgbClr val="000000"/>
                </a:solidFill>
              </a:rPr>
              <a:t>     </a:t>
            </a:r>
            <a:r>
              <a:rPr lang="es-ES" sz="3200" dirty="0" smtClean="0">
                <a:solidFill>
                  <a:srgbClr val="000000"/>
                </a:solidFill>
              </a:rPr>
              <a:t> Resto </a:t>
            </a:r>
            <a:r>
              <a:rPr lang="es-ES" sz="3200" dirty="0">
                <a:solidFill>
                  <a:srgbClr val="000000"/>
                </a:solidFill>
              </a:rPr>
              <a:t>personal</a:t>
            </a:r>
          </a:p>
          <a:p>
            <a:pPr algn="l">
              <a:defRPr/>
            </a:pPr>
            <a:endParaRPr lang="es-ES" sz="1000" dirty="0">
              <a:solidFill>
                <a:srgbClr val="0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44933" y="1321367"/>
            <a:ext cx="5907387" cy="584775"/>
          </a:xfrm>
          <a:prstGeom prst="rect">
            <a:avLst/>
          </a:prstGeom>
          <a:solidFill>
            <a:srgbClr val="89B0FF"/>
          </a:solidFill>
          <a:ln w="28575">
            <a:solidFill>
              <a:srgbClr val="0000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rgbClr val="000000"/>
                </a:solidFill>
              </a:rPr>
              <a:t>Responsabilidades académicas</a:t>
            </a:r>
            <a:endParaRPr lang="es-VE" sz="3200" dirty="0">
              <a:solidFill>
                <a:srgbClr val="00000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59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581367" y="1772816"/>
            <a:ext cx="5981265" cy="2677656"/>
          </a:xfrm>
          <a:prstGeom prst="rect">
            <a:avLst/>
          </a:prstGeom>
          <a:solidFill>
            <a:srgbClr val="93AD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400" dirty="0" smtClean="0"/>
              <a:t>“</a:t>
            </a:r>
            <a:r>
              <a:rPr lang="es-ES" sz="2400" dirty="0"/>
              <a:t>En un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ensayo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clínico </a:t>
            </a:r>
            <a:r>
              <a:rPr lang="es-ES" sz="2400" dirty="0" smtClean="0"/>
              <a:t>se va a probar drogas </a:t>
            </a:r>
            <a:r>
              <a:rPr lang="es-ES" sz="2400" dirty="0"/>
              <a:t>en enfermos mentales. Los </a:t>
            </a:r>
            <a:r>
              <a:rPr lang="es-ES" sz="2400" dirty="0" smtClean="0"/>
              <a:t>responsables, </a:t>
            </a:r>
            <a:r>
              <a:rPr lang="es-ES" sz="2400" dirty="0"/>
              <a:t>profesores investigadores con </a:t>
            </a:r>
            <a:r>
              <a:rPr lang="es-ES" sz="2400" dirty="0" smtClean="0"/>
              <a:t>experiencia, </a:t>
            </a:r>
            <a:r>
              <a:rPr lang="es-ES" sz="2400" dirty="0"/>
              <a:t>proponen que la “autorización” para </a:t>
            </a:r>
            <a:r>
              <a:rPr lang="es-ES" sz="2400" dirty="0" smtClean="0"/>
              <a:t>participar, </a:t>
            </a:r>
            <a:r>
              <a:rPr lang="es-ES" sz="2400" dirty="0"/>
              <a:t>cuando no haya representante </a:t>
            </a:r>
            <a:r>
              <a:rPr lang="es-ES" sz="2400" dirty="0" smtClean="0"/>
              <a:t>legal, </a:t>
            </a:r>
            <a:r>
              <a:rPr lang="es-ES" sz="2400" dirty="0"/>
              <a:t>la haga el director del centro </a:t>
            </a:r>
            <a:r>
              <a:rPr lang="es-ES" sz="2400" dirty="0" smtClean="0"/>
              <a:t>asistencial</a:t>
            </a:r>
            <a:r>
              <a:rPr lang="es-VE" sz="2400" dirty="0" smtClean="0"/>
              <a:t>”.</a:t>
            </a:r>
            <a:r>
              <a:rPr lang="es-VE" sz="2400" dirty="0"/>
              <a:t> 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19124" y="4731548"/>
            <a:ext cx="49057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84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</a:t>
            </a:r>
          </a:p>
          <a:p>
            <a:pPr algn="ctr"/>
            <a:r>
              <a:rPr lang="es-VE" sz="1100" i="1" dirty="0" smtClean="0"/>
              <a:t>médica. Colección de casos. </a:t>
            </a:r>
            <a:r>
              <a:rPr lang="es-VE" sz="1100" dirty="0" smtClean="0"/>
              <a:t>Vol. II . ULA</a:t>
            </a:r>
            <a:r>
              <a:rPr lang="es-VE" sz="1100" i="1" dirty="0" smtClean="0"/>
              <a:t> </a:t>
            </a:r>
            <a:r>
              <a:rPr lang="es-VE" sz="1100" dirty="0" smtClean="0"/>
              <a:t>2016.</a:t>
            </a:r>
            <a:endParaRPr lang="es-VE" sz="1100" dirty="0"/>
          </a:p>
        </p:txBody>
      </p:sp>
    </p:spTree>
    <p:extLst>
      <p:ext uri="{BB962C8B-B14F-4D97-AF65-F5344CB8AC3E}">
        <p14:creationId xmlns:p14="http://schemas.microsoft.com/office/powerpoint/2010/main" val="208906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617402" y="1498740"/>
            <a:ext cx="5766322" cy="584775"/>
          </a:xfrm>
          <a:prstGeom prst="rect">
            <a:avLst/>
          </a:prstGeom>
          <a:solidFill>
            <a:srgbClr val="89B0FF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200" dirty="0">
                <a:solidFill>
                  <a:srgbClr val="000000"/>
                </a:solidFill>
              </a:rPr>
              <a:t>Responsabilidad </a:t>
            </a:r>
            <a:r>
              <a:rPr lang="es-ES" sz="3200" dirty="0" smtClean="0">
                <a:solidFill>
                  <a:srgbClr val="000000"/>
                </a:solidFill>
              </a:rPr>
              <a:t>Institucional</a:t>
            </a:r>
            <a:endParaRPr lang="es-ES" sz="3200" dirty="0">
              <a:solidFill>
                <a:srgbClr val="00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272756" y="2355743"/>
            <a:ext cx="6455614" cy="24929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Promover cultura de integridad académica</a:t>
            </a:r>
          </a:p>
          <a:p>
            <a:pPr algn="l" eaLnBrk="1" hangingPunct="1">
              <a:buClr>
                <a:srgbClr val="CC0000"/>
              </a:buClr>
              <a:buSzPct val="200000"/>
            </a:pPr>
            <a:endParaRPr lang="es-ES" sz="12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sz="2400" dirty="0">
                <a:solidFill>
                  <a:srgbClr val="000000"/>
                </a:solidFill>
              </a:rPr>
              <a:t>Integrar ética en los </a:t>
            </a:r>
            <a:r>
              <a:rPr lang="es-ES" sz="2400" i="1" dirty="0" err="1">
                <a:solidFill>
                  <a:srgbClr val="000000"/>
                </a:solidFill>
              </a:rPr>
              <a:t>pensa</a:t>
            </a:r>
            <a:r>
              <a:rPr lang="es-ES" sz="2400" dirty="0">
                <a:solidFill>
                  <a:srgbClr val="000000"/>
                </a:solidFill>
              </a:rPr>
              <a:t> de estudios</a:t>
            </a:r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endParaRPr lang="es-ES" sz="12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sz="2400" dirty="0">
                <a:solidFill>
                  <a:srgbClr val="000000"/>
                </a:solidFill>
              </a:rPr>
              <a:t>Enseñar revisión por pares</a:t>
            </a:r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endParaRPr lang="es-ES" sz="12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SzPct val="200000"/>
              <a:buFontTx/>
              <a:buChar char="•"/>
            </a:pP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sz="2400" dirty="0">
                <a:solidFill>
                  <a:srgbClr val="000000"/>
                </a:solidFill>
              </a:rPr>
              <a:t>Ofrecer a los profesores formación en </a:t>
            </a:r>
            <a:r>
              <a:rPr lang="es-ES" sz="2400" dirty="0" smtClean="0">
                <a:solidFill>
                  <a:srgbClr val="000000"/>
                </a:solidFill>
              </a:rPr>
              <a:t>el  </a:t>
            </a:r>
          </a:p>
          <a:p>
            <a:pPr algn="l" eaLnBrk="1" hangingPunct="1">
              <a:buClr>
                <a:srgbClr val="CC0000"/>
              </a:buClr>
              <a:buSzPct val="200000"/>
            </a:pPr>
            <a:r>
              <a:rPr lang="es-ES" sz="2400" dirty="0">
                <a:solidFill>
                  <a:srgbClr val="000000"/>
                </a:solidFill>
              </a:rPr>
              <a:t> </a:t>
            </a:r>
            <a:r>
              <a:rPr lang="es-ES" sz="2400" dirty="0" smtClean="0">
                <a:solidFill>
                  <a:srgbClr val="000000"/>
                </a:solidFill>
              </a:rPr>
              <a:t>  tema</a:t>
            </a:r>
            <a:endParaRPr lang="es-ES" sz="2400" dirty="0">
              <a:solidFill>
                <a:srgbClr val="000000"/>
              </a:solidFill>
            </a:endParaRPr>
          </a:p>
        </p:txBody>
      </p:sp>
      <p:sp>
        <p:nvSpPr>
          <p:cNvPr id="119812" name="Text Box 9"/>
          <p:cNvSpPr txBox="1">
            <a:spLocks noChangeArrowheads="1"/>
          </p:cNvSpPr>
          <p:nvPr/>
        </p:nvSpPr>
        <p:spPr bwMode="auto">
          <a:xfrm>
            <a:off x="2445811" y="5048559"/>
            <a:ext cx="536877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" sz="1100" dirty="0">
                <a:solidFill>
                  <a:srgbClr val="000000"/>
                </a:solidFill>
              </a:rPr>
              <a:t>A.V. </a:t>
            </a:r>
            <a:r>
              <a:rPr lang="es-ES" sz="1100" dirty="0" err="1">
                <a:solidFill>
                  <a:srgbClr val="000000"/>
                </a:solidFill>
              </a:rPr>
              <a:t>Kusnoor</a:t>
            </a:r>
            <a:r>
              <a:rPr lang="es-ES" sz="1100" dirty="0">
                <a:solidFill>
                  <a:srgbClr val="000000"/>
                </a:solidFill>
              </a:rPr>
              <a:t>, R. </a:t>
            </a:r>
            <a:r>
              <a:rPr lang="es-ES" sz="1100" dirty="0" err="1">
                <a:solidFill>
                  <a:srgbClr val="000000"/>
                </a:solidFill>
              </a:rPr>
              <a:t>Falik</a:t>
            </a:r>
            <a:r>
              <a:rPr lang="es-ES" sz="1100" dirty="0">
                <a:solidFill>
                  <a:srgbClr val="000000"/>
                </a:solidFill>
              </a:rPr>
              <a:t>. </a:t>
            </a:r>
            <a:r>
              <a:rPr lang="es-ES" sz="1100" i="1" dirty="0" err="1">
                <a:solidFill>
                  <a:srgbClr val="000000"/>
                </a:solidFill>
              </a:rPr>
              <a:t>Cheating</a:t>
            </a:r>
            <a:r>
              <a:rPr lang="es-ES" sz="1100" i="1" dirty="0">
                <a:solidFill>
                  <a:srgbClr val="000000"/>
                </a:solidFill>
              </a:rPr>
              <a:t> in medical </a:t>
            </a:r>
            <a:r>
              <a:rPr lang="es-ES" sz="1100" i="1" dirty="0" err="1">
                <a:solidFill>
                  <a:srgbClr val="000000"/>
                </a:solidFill>
              </a:rPr>
              <a:t>school</a:t>
            </a:r>
            <a:r>
              <a:rPr lang="es-ES" sz="1100" i="1" dirty="0">
                <a:solidFill>
                  <a:srgbClr val="000000"/>
                </a:solidFill>
              </a:rPr>
              <a:t>. </a:t>
            </a:r>
            <a:r>
              <a:rPr lang="es-ES" sz="1100" i="1" dirty="0" err="1">
                <a:solidFill>
                  <a:srgbClr val="000000"/>
                </a:solidFill>
              </a:rPr>
              <a:t>The</a:t>
            </a:r>
            <a:r>
              <a:rPr lang="es-ES" sz="1100" i="1" dirty="0">
                <a:solidFill>
                  <a:srgbClr val="000000"/>
                </a:solidFill>
              </a:rPr>
              <a:t> </a:t>
            </a:r>
            <a:r>
              <a:rPr lang="es-ES" sz="1100" i="1" dirty="0" err="1">
                <a:solidFill>
                  <a:srgbClr val="000000"/>
                </a:solidFill>
              </a:rPr>
              <a:t>unacknowledged</a:t>
            </a:r>
            <a:r>
              <a:rPr lang="es-ES" sz="1100" i="1" dirty="0">
                <a:solidFill>
                  <a:srgbClr val="000000"/>
                </a:solidFill>
              </a:rPr>
              <a:t> </a:t>
            </a:r>
            <a:r>
              <a:rPr lang="es-ES" sz="1100" i="1" dirty="0" err="1">
                <a:solidFill>
                  <a:srgbClr val="000000"/>
                </a:solidFill>
              </a:rPr>
              <a:t>ailment</a:t>
            </a:r>
            <a:r>
              <a:rPr lang="es-ES" sz="1100" i="1" dirty="0">
                <a:solidFill>
                  <a:srgbClr val="000000"/>
                </a:solidFill>
              </a:rPr>
              <a:t>. </a:t>
            </a:r>
          </a:p>
          <a:p>
            <a:pPr algn="r" eaLnBrk="1" hangingPunct="1"/>
            <a:r>
              <a:rPr lang="es-ES" sz="1100" dirty="0">
                <a:solidFill>
                  <a:srgbClr val="000000"/>
                </a:solidFill>
              </a:rPr>
              <a:t>South </a:t>
            </a:r>
            <a:r>
              <a:rPr lang="es-ES" sz="1100" dirty="0" err="1">
                <a:solidFill>
                  <a:srgbClr val="000000"/>
                </a:solidFill>
              </a:rPr>
              <a:t>Med</a:t>
            </a:r>
            <a:r>
              <a:rPr lang="es-ES" sz="1100" dirty="0">
                <a:solidFill>
                  <a:srgbClr val="000000"/>
                </a:solidFill>
              </a:rPr>
              <a:t> J. </a:t>
            </a:r>
            <a:r>
              <a:rPr lang="es-ES" sz="1100" b="1" dirty="0">
                <a:solidFill>
                  <a:srgbClr val="000000"/>
                </a:solidFill>
              </a:rPr>
              <a:t>2013</a:t>
            </a:r>
            <a:r>
              <a:rPr lang="es-ES" sz="1100" dirty="0">
                <a:solidFill>
                  <a:srgbClr val="000000"/>
                </a:solidFill>
              </a:rPr>
              <a:t>; 106: 479-483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61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539552" y="2490788"/>
            <a:ext cx="3840857" cy="2585323"/>
          </a:xfrm>
          <a:prstGeom prst="rect">
            <a:avLst/>
          </a:prstGeom>
          <a:solidFill>
            <a:srgbClr val="FFE8D9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Clr>
                <a:srgbClr val="C00000"/>
              </a:buClr>
              <a:defRPr/>
            </a:pPr>
            <a:r>
              <a:rPr lang="es-ES_tradnl" sz="2800" b="1" dirty="0">
                <a:solidFill>
                  <a:srgbClr val="000000"/>
                </a:solidFill>
              </a:rPr>
              <a:t>Profesor</a:t>
            </a:r>
          </a:p>
          <a:p>
            <a:pPr marL="285750" indent="-285750" algn="l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s-ES_tradnl" sz="1400" b="1" dirty="0">
              <a:solidFill>
                <a:srgbClr val="000000"/>
              </a:solidFill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solidFill>
                  <a:srgbClr val="000000"/>
                </a:solidFill>
              </a:rPr>
              <a:t>Ser un </a:t>
            </a:r>
            <a:r>
              <a:rPr lang="es-ES_tradn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modelo </a:t>
            </a:r>
            <a:r>
              <a:rPr lang="es-ES_tradnl" dirty="0">
                <a:solidFill>
                  <a:srgbClr val="000000"/>
                </a:solidFill>
              </a:rPr>
              <a:t>a </a:t>
            </a:r>
            <a:r>
              <a:rPr lang="es-ES_tradnl" dirty="0" smtClean="0">
                <a:solidFill>
                  <a:srgbClr val="000000"/>
                </a:solidFill>
              </a:rPr>
              <a:t>imitar</a:t>
            </a: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solidFill>
                <a:srgbClr val="000000"/>
              </a:solidFill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solidFill>
                  <a:srgbClr val="000000"/>
                </a:solidFill>
              </a:rPr>
              <a:t>Estar </a:t>
            </a:r>
            <a:r>
              <a:rPr lang="es-ES_tradnl" u="sng" dirty="0" smtClean="0">
                <a:solidFill>
                  <a:srgbClr val="000000"/>
                </a:solidFill>
              </a:rPr>
              <a:t>disponible</a:t>
            </a: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solidFill>
                <a:srgbClr val="000000"/>
              </a:solidFill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solidFill>
                  <a:srgbClr val="000000"/>
                </a:solidFill>
              </a:rPr>
              <a:t>Evaluar </a:t>
            </a:r>
            <a:r>
              <a:rPr lang="es-ES_tradnl" dirty="0" smtClean="0">
                <a:solidFill>
                  <a:srgbClr val="000000"/>
                </a:solidFill>
              </a:rPr>
              <a:t>el </a:t>
            </a:r>
            <a:r>
              <a:rPr lang="es-ES_tradnl" dirty="0">
                <a:solidFill>
                  <a:srgbClr val="000000"/>
                </a:solidFill>
              </a:rPr>
              <a:t>trabajo a </a:t>
            </a:r>
            <a:r>
              <a:rPr lang="es-ES_tradnl" dirty="0" smtClean="0">
                <a:solidFill>
                  <a:srgbClr val="000000"/>
                </a:solidFill>
              </a:rPr>
              <a:t>tiempo</a:t>
            </a:r>
          </a:p>
          <a:p>
            <a:pPr algn="l">
              <a:buClr>
                <a:srgbClr val="C00000"/>
              </a:buClr>
              <a:buSzPct val="150000"/>
              <a:defRPr/>
            </a:pPr>
            <a:r>
              <a:rPr lang="es-ES_tradnl" sz="1000" dirty="0" smtClean="0">
                <a:solidFill>
                  <a:srgbClr val="000000"/>
                </a:solidFill>
              </a:rPr>
              <a:t> </a:t>
            </a:r>
            <a:endParaRPr lang="es-ES_tradnl" sz="1000" dirty="0">
              <a:solidFill>
                <a:srgbClr val="000000"/>
              </a:solidFill>
            </a:endParaRPr>
          </a:p>
          <a:p>
            <a:pPr marL="261938" indent="-261938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 guía </a:t>
            </a:r>
            <a:r>
              <a:rPr lang="es-ES_tradn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ética</a:t>
            </a:r>
          </a:p>
          <a:p>
            <a:pPr marL="261938" indent="-261938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b="1" dirty="0">
              <a:solidFill>
                <a:srgbClr val="000000"/>
              </a:solidFill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538464" y="2490788"/>
            <a:ext cx="4065984" cy="2585323"/>
          </a:xfrm>
          <a:prstGeom prst="rect">
            <a:avLst/>
          </a:prstGeom>
          <a:solidFill>
            <a:srgbClr val="FFE5EE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buClr>
                <a:srgbClr val="C00000"/>
              </a:buClr>
              <a:defRPr/>
            </a:pPr>
            <a:r>
              <a:rPr lang="es-ES_tradnl" sz="2800" b="1" dirty="0">
                <a:solidFill>
                  <a:srgbClr val="000000"/>
                </a:solidFill>
              </a:rPr>
              <a:t>Estudiante</a:t>
            </a:r>
          </a:p>
          <a:p>
            <a:pPr marL="285750" indent="-285750" algn="l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s-ES_tradnl" sz="1400" b="1" dirty="0">
              <a:solidFill>
                <a:srgbClr val="000000"/>
              </a:solidFill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solidFill>
                  <a:srgbClr val="000000"/>
                </a:solidFill>
              </a:rPr>
              <a:t>Identificar sus necesidades, </a:t>
            </a:r>
          </a:p>
          <a:p>
            <a:pPr algn="l">
              <a:buClr>
                <a:srgbClr val="C00000"/>
              </a:buClr>
              <a:buSzPct val="150000"/>
              <a:defRPr/>
            </a:pPr>
            <a:r>
              <a:rPr lang="es-ES_tradnl" dirty="0" smtClean="0">
                <a:solidFill>
                  <a:srgbClr val="000000"/>
                </a:solidFill>
              </a:rPr>
              <a:t>    talentos </a:t>
            </a:r>
            <a:r>
              <a:rPr lang="es-ES_tradnl" dirty="0">
                <a:solidFill>
                  <a:srgbClr val="000000"/>
                </a:solidFill>
              </a:rPr>
              <a:t>e </a:t>
            </a:r>
            <a:r>
              <a:rPr lang="es-ES_tradnl" dirty="0" smtClean="0">
                <a:solidFill>
                  <a:srgbClr val="000000"/>
                </a:solidFill>
              </a:rPr>
              <a:t>intereses</a:t>
            </a:r>
          </a:p>
          <a:p>
            <a:pPr algn="l">
              <a:buClr>
                <a:srgbClr val="C00000"/>
              </a:buClr>
              <a:buSzPct val="150000"/>
              <a:defRPr/>
            </a:pPr>
            <a:endParaRPr lang="es-ES_tradnl" sz="1000" dirty="0">
              <a:solidFill>
                <a:srgbClr val="000000"/>
              </a:solidFill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Encargarse de sus </a:t>
            </a:r>
            <a:r>
              <a:rPr lang="es-ES_tradn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estudios</a:t>
            </a: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Comportarse </a:t>
            </a:r>
            <a:r>
              <a:rPr lang="es-ES_tradn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honestamente</a:t>
            </a: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l">
              <a:buClr>
                <a:srgbClr val="C00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0836" name="Rectangle 11"/>
          <p:cNvSpPr>
            <a:spLocks noChangeArrowheads="1"/>
          </p:cNvSpPr>
          <p:nvPr/>
        </p:nvSpPr>
        <p:spPr bwMode="auto">
          <a:xfrm>
            <a:off x="2792941" y="5189933"/>
            <a:ext cx="58115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GB" sz="1200" i="1" dirty="0">
                <a:solidFill>
                  <a:srgbClr val="000000"/>
                </a:solidFill>
              </a:rPr>
              <a:t>RCR Mentoring</a:t>
            </a:r>
            <a:r>
              <a:rPr lang="en-GB" sz="1200" dirty="0">
                <a:solidFill>
                  <a:srgbClr val="000000"/>
                </a:solidFill>
              </a:rPr>
              <a:t>. Columbia University 2009</a:t>
            </a:r>
          </a:p>
          <a:p>
            <a:pPr algn="r"/>
            <a:r>
              <a:rPr lang="en-GB" sz="1200" dirty="0">
                <a:solidFill>
                  <a:srgbClr val="000000"/>
                </a:solidFill>
              </a:rPr>
              <a:t>http:/7ccnmtl.columbia.edu/project/</a:t>
            </a:r>
            <a:r>
              <a:rPr lang="en-GB" sz="1200" dirty="0" err="1">
                <a:solidFill>
                  <a:srgbClr val="000000"/>
                </a:solidFill>
              </a:rPr>
              <a:t>rcr</a:t>
            </a:r>
            <a:r>
              <a:rPr lang="en-GB" sz="1200" dirty="0">
                <a:solidFill>
                  <a:srgbClr val="000000"/>
                </a:solidFill>
              </a:rPr>
              <a:t>/</a:t>
            </a:r>
            <a:r>
              <a:rPr lang="en-GB" sz="1200" dirty="0" err="1">
                <a:solidFill>
                  <a:srgbClr val="000000"/>
                </a:solidFill>
              </a:rPr>
              <a:t>rcr_mentoring</a:t>
            </a:r>
            <a:r>
              <a:rPr lang="en-GB" sz="1200" dirty="0">
                <a:solidFill>
                  <a:srgbClr val="000000"/>
                </a:solidFill>
              </a:rPr>
              <a:t>/foundation.index.html</a:t>
            </a:r>
            <a:endParaRPr lang="es-ES_tradnl" sz="1200" dirty="0">
              <a:solidFill>
                <a:srgbClr val="00000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467521" y="1561358"/>
            <a:ext cx="6066084" cy="584775"/>
          </a:xfrm>
          <a:prstGeom prst="rect">
            <a:avLst/>
          </a:prstGeom>
          <a:solidFill>
            <a:srgbClr val="89B0FF"/>
          </a:solidFill>
          <a:ln w="2857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200" dirty="0" smtClean="0">
                <a:solidFill>
                  <a:srgbClr val="000000"/>
                </a:solidFill>
              </a:rPr>
              <a:t>Responsabilidades Individuales</a:t>
            </a:r>
            <a:endParaRPr lang="es-ES" sz="3200" dirty="0">
              <a:solidFill>
                <a:srgbClr val="00000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55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755650" y="548680"/>
            <a:ext cx="3168650" cy="5878532"/>
          </a:xfrm>
          <a:prstGeom prst="rect">
            <a:avLst/>
          </a:prstGeom>
          <a:solidFill>
            <a:srgbClr val="D1DC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Los</a:t>
            </a:r>
          </a:p>
          <a:p>
            <a:pPr>
              <a:defRPr/>
            </a:pPr>
            <a:r>
              <a:rPr lang="es-ES_tradnl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INDIVIDUOS</a:t>
            </a:r>
            <a:endParaRPr lang="es-ES_tradnl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sean</a:t>
            </a:r>
          </a:p>
          <a:p>
            <a:pPr>
              <a:defRPr/>
            </a:pPr>
            <a:r>
              <a:rPr lang="es-ES_tradnl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investigadores</a:t>
            </a:r>
          </a:p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estudiantes profesores</a:t>
            </a:r>
          </a:p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técnicos </a:t>
            </a:r>
          </a:p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mentores supervisores </a:t>
            </a:r>
          </a:p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autores </a:t>
            </a:r>
          </a:p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revisores</a:t>
            </a:r>
          </a:p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editores </a:t>
            </a:r>
          </a:p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jefes</a:t>
            </a:r>
          </a:p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patrocinadores </a:t>
            </a:r>
            <a:endParaRPr lang="es-ES_tradnl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etc.  </a:t>
            </a:r>
            <a:endParaRPr lang="es-ES_tradnl" sz="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801779" y="3801027"/>
            <a:ext cx="3926075" cy="2616101"/>
          </a:xfrm>
          <a:prstGeom prst="rect">
            <a:avLst/>
          </a:prstGeom>
          <a:solidFill>
            <a:srgbClr val="89FF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Deben tener</a:t>
            </a:r>
          </a:p>
          <a:p>
            <a:pPr>
              <a:defRPr/>
            </a:pPr>
            <a:r>
              <a:rPr lang="es-ES_tradnl" sz="3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Desempeño</a:t>
            </a:r>
          </a:p>
          <a:p>
            <a:pPr>
              <a:defRPr/>
            </a:pPr>
            <a:r>
              <a:rPr lang="es-ES_tradnl" sz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4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HONESTO</a:t>
            </a:r>
          </a:p>
          <a:p>
            <a:pPr>
              <a:defRPr/>
            </a:pPr>
            <a:r>
              <a:rPr lang="es-ES_tradnl" sz="4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RESPONSABLE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4814774" y="764704"/>
            <a:ext cx="2736850" cy="2016125"/>
          </a:xfrm>
          <a:prstGeom prst="curvedDownArrow">
            <a:avLst>
              <a:gd name="adj1" fmla="val 14304"/>
              <a:gd name="adj2" fmla="val 54299"/>
              <a:gd name="adj3" fmla="val 33333"/>
            </a:avLst>
          </a:prstGeom>
          <a:solidFill>
            <a:srgbClr val="9BB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04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835150" y="1989138"/>
            <a:ext cx="5534025" cy="292417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ES_tradnl" sz="1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¿Qué significa ser </a:t>
            </a:r>
          </a:p>
          <a:p>
            <a:pPr>
              <a:defRPr/>
            </a:pPr>
            <a:r>
              <a:rPr lang="es-ES_tradnl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investigador, científico, tutor, estudiante, evaluador, editor, administrador etc. </a:t>
            </a:r>
          </a:p>
          <a:p>
            <a:pPr>
              <a:defRPr/>
            </a:pPr>
            <a:r>
              <a:rPr lang="es-ES_tradnl" sz="4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RESPONSABLE</a:t>
            </a:r>
            <a:r>
              <a:rPr lang="es-ES_tradnl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</a:p>
          <a:p>
            <a:pPr>
              <a:defRPr/>
            </a:pPr>
            <a:endParaRPr lang="es-ES_tradnl" sz="1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04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animBg="1"/>
      <p:bldP spid="48134" grpId="1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1587849" y="1322205"/>
            <a:ext cx="5968301" cy="3139321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6600" dirty="0" smtClean="0">
                <a:solidFill>
                  <a:srgbClr val="000000"/>
                </a:solidFill>
              </a:rPr>
              <a:t>¡Que puede</a:t>
            </a:r>
          </a:p>
          <a:p>
            <a:pPr eaLnBrk="1" hangingPunct="1"/>
            <a:r>
              <a:rPr lang="es-ES_tradnl" sz="6600" dirty="0" smtClean="0">
                <a:solidFill>
                  <a:srgbClr val="000000"/>
                </a:solidFill>
              </a:rPr>
              <a:t>dar </a:t>
            </a:r>
            <a:r>
              <a:rPr lang="es-ES_tradnl" sz="6600" dirty="0">
                <a:solidFill>
                  <a:srgbClr val="000000"/>
                </a:solidFill>
              </a:rPr>
              <a:t>cuenta de </a:t>
            </a:r>
          </a:p>
          <a:p>
            <a:pPr eaLnBrk="1" hangingPunct="1"/>
            <a:r>
              <a:rPr lang="es-ES_tradnl" sz="6600" dirty="0">
                <a:solidFill>
                  <a:srgbClr val="000000"/>
                </a:solidFill>
              </a:rPr>
              <a:t>sus acciones!</a:t>
            </a: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1028700" y="4461526"/>
            <a:ext cx="708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s-ES" sz="2800" dirty="0" smtClean="0">
                <a:solidFill>
                  <a:srgbClr val="000000"/>
                </a:solidFill>
              </a:rPr>
              <a:t>que </a:t>
            </a:r>
            <a:r>
              <a:rPr lang="es-ES" sz="2800" b="1" dirty="0" smtClean="0">
                <a:solidFill>
                  <a:srgbClr val="000000"/>
                </a:solidFill>
              </a:rPr>
              <a:t>no</a:t>
            </a:r>
            <a:r>
              <a:rPr lang="es-ES" sz="2800" dirty="0" smtClean="0">
                <a:solidFill>
                  <a:srgbClr val="000000"/>
                </a:solidFill>
              </a:rPr>
              <a:t> le cueste defenderlas ante:</a:t>
            </a:r>
          </a:p>
          <a:p>
            <a:pPr eaLnBrk="1" hangingPunct="1">
              <a:defRPr/>
            </a:pPr>
            <a:r>
              <a:rPr lang="es-ES" sz="2800" dirty="0" smtClean="0">
                <a:solidFill>
                  <a:srgbClr val="000000"/>
                </a:solidFill>
              </a:rPr>
              <a:t>sus colegas, estudiantes, amigos y familia.</a:t>
            </a:r>
          </a:p>
        </p:txBody>
      </p:sp>
      <p:sp>
        <p:nvSpPr>
          <p:cNvPr id="193541" name="Text Box 8"/>
          <p:cNvSpPr txBox="1">
            <a:spLocks noChangeArrowheads="1"/>
          </p:cNvSpPr>
          <p:nvPr/>
        </p:nvSpPr>
        <p:spPr bwMode="auto">
          <a:xfrm>
            <a:off x="3203848" y="5805264"/>
            <a:ext cx="4608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s-ES" sz="1200" i="1" dirty="0" err="1">
                <a:solidFill>
                  <a:srgbClr val="000000"/>
                </a:solidFill>
              </a:rPr>
              <a:t>The</a:t>
            </a:r>
            <a:r>
              <a:rPr lang="es-ES" sz="1200" i="1" dirty="0">
                <a:solidFill>
                  <a:srgbClr val="000000"/>
                </a:solidFill>
              </a:rPr>
              <a:t> </a:t>
            </a:r>
            <a:r>
              <a:rPr lang="es-ES" sz="1200" i="1" dirty="0" err="1">
                <a:solidFill>
                  <a:srgbClr val="000000"/>
                </a:solidFill>
              </a:rPr>
              <a:t>Responsible</a:t>
            </a:r>
            <a:r>
              <a:rPr lang="es-ES" sz="1200" i="1" dirty="0">
                <a:solidFill>
                  <a:srgbClr val="000000"/>
                </a:solidFill>
              </a:rPr>
              <a:t> </a:t>
            </a:r>
            <a:r>
              <a:rPr lang="es-ES" sz="1200" i="1" dirty="0" err="1">
                <a:solidFill>
                  <a:srgbClr val="000000"/>
                </a:solidFill>
              </a:rPr>
              <a:t>Researcher</a:t>
            </a:r>
            <a:r>
              <a:rPr lang="en-US" sz="1200" dirty="0">
                <a:solidFill>
                  <a:srgbClr val="000000"/>
                </a:solidFill>
              </a:rPr>
              <a:t>: </a:t>
            </a:r>
            <a:r>
              <a:rPr lang="en-US" sz="1200" i="1" dirty="0">
                <a:solidFill>
                  <a:srgbClr val="000000"/>
                </a:solidFill>
              </a:rPr>
              <a:t>Paths and Pitfalls</a:t>
            </a:r>
            <a:r>
              <a:rPr lang="en-US" sz="1200" dirty="0">
                <a:solidFill>
                  <a:srgbClr val="000000"/>
                </a:solidFill>
              </a:rPr>
              <a:t>. Sigma Xi. </a:t>
            </a:r>
          </a:p>
          <a:p>
            <a:pPr algn="r" eaLnBrk="1" hangingPunct="1"/>
            <a:r>
              <a:rPr lang="en-US" sz="1200" dirty="0">
                <a:solidFill>
                  <a:srgbClr val="000000"/>
                </a:solidFill>
              </a:rPr>
              <a:t>The Scientific Research Society, 1999. </a:t>
            </a:r>
            <a:r>
              <a:rPr lang="es-ES" sz="1200" dirty="0">
                <a:solidFill>
                  <a:srgbClr val="000000"/>
                </a:solidFill>
              </a:rPr>
              <a:t>p 54.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127586" y="6515708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65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3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3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3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00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00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00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5" dur="2000" fill="hold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2004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2004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100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2004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 build="allAtOnce" animBg="1"/>
      <p:bldP spid="10035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1767396" y="1744662"/>
            <a:ext cx="5560504" cy="4401205"/>
          </a:xfrm>
          <a:prstGeom prst="rect">
            <a:avLst/>
          </a:prstGeom>
          <a:solidFill>
            <a:srgbClr val="9BB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Clr>
                <a:srgbClr val="0000CC"/>
              </a:buClr>
              <a:buSzPct val="200000"/>
              <a:buFontTx/>
              <a:buChar char="•"/>
            </a:pPr>
            <a:endParaRPr lang="es-ES_tradnl" sz="1600" b="1" dirty="0">
              <a:solidFill>
                <a:srgbClr val="000000"/>
              </a:solidFill>
            </a:endParaRPr>
          </a:p>
          <a:p>
            <a:pPr algn="l">
              <a:buClr>
                <a:srgbClr val="0000CC"/>
              </a:buClr>
              <a:buSzPct val="200000"/>
              <a:buFontTx/>
              <a:buChar char="•"/>
            </a:pPr>
            <a:r>
              <a:rPr lang="es-ES_tradnl" sz="2400" b="1" dirty="0" smtClean="0">
                <a:solidFill>
                  <a:srgbClr val="000000"/>
                </a:solidFill>
              </a:rPr>
              <a:t> Enseñar </a:t>
            </a:r>
            <a:r>
              <a:rPr lang="es-ES_tradnl" sz="2400" b="1" dirty="0">
                <a:solidFill>
                  <a:srgbClr val="000000"/>
                </a:solidFill>
              </a:rPr>
              <a:t>y discutir</a:t>
            </a:r>
            <a:r>
              <a:rPr lang="es-ES_tradnl" sz="2400" dirty="0">
                <a:solidFill>
                  <a:srgbClr val="000000"/>
                </a:solidFill>
              </a:rPr>
              <a:t> en la academia </a:t>
            </a:r>
            <a:endParaRPr lang="es-ES_tradnl" sz="2400" dirty="0" smtClean="0">
              <a:solidFill>
                <a:srgbClr val="000000"/>
              </a:solidFill>
            </a:endParaRPr>
          </a:p>
          <a:p>
            <a:pPr algn="l">
              <a:buClr>
                <a:srgbClr val="0000CC"/>
              </a:buClr>
              <a:buSzPct val="200000"/>
            </a:pPr>
            <a:r>
              <a:rPr lang="es-ES_tradnl" sz="2400" dirty="0">
                <a:solidFill>
                  <a:srgbClr val="000000"/>
                </a:solidFill>
              </a:rPr>
              <a:t> </a:t>
            </a:r>
            <a:r>
              <a:rPr lang="es-ES_tradnl" sz="2400" dirty="0" smtClean="0">
                <a:solidFill>
                  <a:srgbClr val="000000"/>
                </a:solidFill>
              </a:rPr>
              <a:t>   las conductas </a:t>
            </a:r>
            <a:r>
              <a:rPr lang="es-ES_tradnl" sz="2400" dirty="0">
                <a:solidFill>
                  <a:srgbClr val="000000"/>
                </a:solidFill>
              </a:rPr>
              <a:t>esperadas </a:t>
            </a:r>
            <a:r>
              <a:rPr lang="es-ES_tradnl" sz="2400" dirty="0" smtClean="0">
                <a:solidFill>
                  <a:srgbClr val="000000"/>
                </a:solidFill>
              </a:rPr>
              <a:t>y las  </a:t>
            </a:r>
          </a:p>
          <a:p>
            <a:pPr algn="l">
              <a:buClr>
                <a:srgbClr val="0000CC"/>
              </a:buClr>
              <a:buSzPct val="200000"/>
            </a:pPr>
            <a:r>
              <a:rPr lang="es-ES_tradnl" sz="2400" dirty="0">
                <a:solidFill>
                  <a:srgbClr val="000000"/>
                </a:solidFill>
              </a:rPr>
              <a:t> </a:t>
            </a:r>
            <a:r>
              <a:rPr lang="es-ES_tradnl" sz="2400" dirty="0" smtClean="0">
                <a:solidFill>
                  <a:srgbClr val="000000"/>
                </a:solidFill>
              </a:rPr>
              <a:t>   inaceptables</a:t>
            </a:r>
            <a:endParaRPr lang="es-ES_tradnl" sz="2400" dirty="0">
              <a:solidFill>
                <a:srgbClr val="000000"/>
              </a:solidFill>
            </a:endParaRPr>
          </a:p>
          <a:p>
            <a:pPr algn="l">
              <a:buClr>
                <a:srgbClr val="0000CC"/>
              </a:buClr>
              <a:buSzPct val="200000"/>
              <a:buFontTx/>
              <a:buChar char="•"/>
            </a:pPr>
            <a:endParaRPr lang="es-ES_tradnl" dirty="0">
              <a:solidFill>
                <a:srgbClr val="000000"/>
              </a:solidFill>
            </a:endParaRPr>
          </a:p>
          <a:p>
            <a:pPr algn="l">
              <a:buClr>
                <a:srgbClr val="0000CC"/>
              </a:buClr>
              <a:buSzPct val="200000"/>
              <a:buFontTx/>
              <a:buChar char="•"/>
            </a:pPr>
            <a:r>
              <a:rPr lang="es-ES_tradnl" sz="2400" b="1" dirty="0" smtClean="0">
                <a:solidFill>
                  <a:srgbClr val="000000"/>
                </a:solidFill>
              </a:rPr>
              <a:t> Ser </a:t>
            </a:r>
            <a:r>
              <a:rPr lang="es-ES_tradnl" sz="2400" b="1" dirty="0">
                <a:solidFill>
                  <a:srgbClr val="000000"/>
                </a:solidFill>
              </a:rPr>
              <a:t>modelo</a:t>
            </a:r>
            <a:r>
              <a:rPr lang="es-ES_tradnl" sz="2400" dirty="0">
                <a:solidFill>
                  <a:srgbClr val="000000"/>
                </a:solidFill>
              </a:rPr>
              <a:t> integral a imitar</a:t>
            </a:r>
          </a:p>
          <a:p>
            <a:pPr algn="l">
              <a:buClr>
                <a:srgbClr val="0000CC"/>
              </a:buClr>
              <a:buSzPct val="200000"/>
              <a:buFontTx/>
              <a:buChar char="•"/>
            </a:pPr>
            <a:endParaRPr lang="es-ES_tradnl" dirty="0">
              <a:solidFill>
                <a:srgbClr val="000000"/>
              </a:solidFill>
            </a:endParaRPr>
          </a:p>
          <a:p>
            <a:pPr algn="l">
              <a:buClr>
                <a:srgbClr val="0000CC"/>
              </a:buClr>
              <a:buSzPct val="200000"/>
              <a:buFontTx/>
              <a:buChar char="•"/>
            </a:pPr>
            <a:r>
              <a:rPr lang="es-ES_tradnl" sz="2400" b="1" dirty="0" smtClean="0">
                <a:solidFill>
                  <a:srgbClr val="000000"/>
                </a:solidFill>
              </a:rPr>
              <a:t> Propiciar </a:t>
            </a:r>
            <a:r>
              <a:rPr lang="es-ES_tradnl" sz="2400" dirty="0" smtClean="0">
                <a:solidFill>
                  <a:srgbClr val="000000"/>
                </a:solidFill>
              </a:rPr>
              <a:t>ambiente </a:t>
            </a:r>
            <a:r>
              <a:rPr lang="es-ES_tradnl" sz="2400" dirty="0">
                <a:solidFill>
                  <a:srgbClr val="000000"/>
                </a:solidFill>
              </a:rPr>
              <a:t>profesional</a:t>
            </a:r>
          </a:p>
          <a:p>
            <a:pPr algn="l">
              <a:buClr>
                <a:srgbClr val="0000CC"/>
              </a:buClr>
              <a:buSzPct val="200000"/>
            </a:pPr>
            <a:r>
              <a:rPr lang="es-ES_tradnl" sz="2400" dirty="0">
                <a:solidFill>
                  <a:srgbClr val="000000"/>
                </a:solidFill>
              </a:rPr>
              <a:t>  </a:t>
            </a:r>
            <a:r>
              <a:rPr lang="es-ES_tradnl" sz="2400" dirty="0" smtClean="0">
                <a:solidFill>
                  <a:srgbClr val="000000"/>
                </a:solidFill>
              </a:rPr>
              <a:t>  y </a:t>
            </a:r>
            <a:r>
              <a:rPr lang="es-ES_tradnl" sz="2400" dirty="0">
                <a:solidFill>
                  <a:srgbClr val="000000"/>
                </a:solidFill>
              </a:rPr>
              <a:t>recompensar </a:t>
            </a:r>
            <a:r>
              <a:rPr lang="es-ES_tradnl" sz="2400" dirty="0" smtClean="0">
                <a:solidFill>
                  <a:srgbClr val="000000"/>
                </a:solidFill>
              </a:rPr>
              <a:t>buenas </a:t>
            </a:r>
            <a:r>
              <a:rPr lang="es-ES_tradnl" sz="2400" dirty="0">
                <a:solidFill>
                  <a:srgbClr val="000000"/>
                </a:solidFill>
              </a:rPr>
              <a:t>conductas</a:t>
            </a:r>
          </a:p>
          <a:p>
            <a:pPr algn="l">
              <a:buClr>
                <a:srgbClr val="0000CC"/>
              </a:buClr>
              <a:buSzPct val="200000"/>
              <a:buFontTx/>
              <a:buChar char="•"/>
            </a:pPr>
            <a:endParaRPr lang="es-ES_tradnl" sz="2400" dirty="0">
              <a:solidFill>
                <a:srgbClr val="000000"/>
              </a:solidFill>
            </a:endParaRPr>
          </a:p>
          <a:p>
            <a:pPr algn="l">
              <a:buClr>
                <a:srgbClr val="0000CC"/>
              </a:buClr>
              <a:buSzPct val="200000"/>
              <a:buFontTx/>
              <a:buChar char="•"/>
            </a:pPr>
            <a:r>
              <a:rPr lang="es-ES_tradnl" sz="2400" b="1" dirty="0" smtClean="0">
                <a:solidFill>
                  <a:srgbClr val="000000"/>
                </a:solidFill>
              </a:rPr>
              <a:t> Combatir</a:t>
            </a:r>
            <a:r>
              <a:rPr lang="es-ES_tradnl" sz="2400" dirty="0" smtClean="0">
                <a:solidFill>
                  <a:srgbClr val="000000"/>
                </a:solidFill>
              </a:rPr>
              <a:t> </a:t>
            </a:r>
            <a:r>
              <a:rPr lang="es-ES_tradnl" sz="2400" dirty="0">
                <a:solidFill>
                  <a:srgbClr val="000000"/>
                </a:solidFill>
              </a:rPr>
              <a:t>ambiente </a:t>
            </a:r>
            <a:r>
              <a:rPr lang="es-ES_tradnl" sz="2400" dirty="0" smtClean="0">
                <a:solidFill>
                  <a:srgbClr val="000000"/>
                </a:solidFill>
              </a:rPr>
              <a:t>deshonesto</a:t>
            </a:r>
            <a:endParaRPr lang="es-ES_tradnl" sz="2400" dirty="0">
              <a:solidFill>
                <a:srgbClr val="000000"/>
              </a:solidFill>
            </a:endParaRPr>
          </a:p>
          <a:p>
            <a:pPr algn="l">
              <a:buClr>
                <a:srgbClr val="0000CC"/>
              </a:buClr>
              <a:buSzPct val="200000"/>
            </a:pPr>
            <a:r>
              <a:rPr lang="es-ES_tradnl" sz="2400" dirty="0">
                <a:solidFill>
                  <a:srgbClr val="000000"/>
                </a:solidFill>
              </a:rPr>
              <a:t>  </a:t>
            </a:r>
            <a:r>
              <a:rPr lang="es-ES_tradnl" sz="2400" dirty="0" smtClean="0">
                <a:solidFill>
                  <a:srgbClr val="000000"/>
                </a:solidFill>
              </a:rPr>
              <a:t>  y </a:t>
            </a:r>
            <a:r>
              <a:rPr lang="es-ES_tradnl" sz="2400" dirty="0">
                <a:solidFill>
                  <a:srgbClr val="000000"/>
                </a:solidFill>
              </a:rPr>
              <a:t>castigar conductas reprochables</a:t>
            </a:r>
          </a:p>
          <a:p>
            <a:pPr algn="l">
              <a:buClr>
                <a:srgbClr val="0000CC"/>
              </a:buClr>
              <a:buSzPct val="200000"/>
            </a:pPr>
            <a:endParaRPr lang="es-ES_tradnl" sz="800" dirty="0">
              <a:solidFill>
                <a:srgbClr val="000000"/>
              </a:solidFill>
            </a:endParaRP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066619" y="908720"/>
            <a:ext cx="30107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 smtClean="0">
                <a:solidFill>
                  <a:srgbClr val="000000"/>
                </a:solidFill>
              </a:rPr>
              <a:t>Es </a:t>
            </a:r>
            <a:r>
              <a:rPr lang="es-ES_tradnl" sz="2800" dirty="0">
                <a:solidFill>
                  <a:srgbClr val="000000"/>
                </a:solidFill>
              </a:rPr>
              <a:t>indispensable,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25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127497" y="836712"/>
            <a:ext cx="6889005" cy="53553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buClr>
                <a:srgbClr val="0000CC"/>
              </a:buClr>
              <a:buSzPct val="200000"/>
              <a:defRPr/>
            </a:pPr>
            <a:endParaRPr lang="es-ES_tradnl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00CC"/>
              </a:buClr>
              <a:buSzPct val="200000"/>
              <a:buFontTx/>
              <a:buChar char="•"/>
              <a:defRPr/>
            </a:pPr>
            <a:r>
              <a:rPr lang="es-ES_tradnl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estas discusiones se busca contribuir</a:t>
            </a: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a difundir 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principios fundamentales para </a:t>
            </a:r>
            <a:endParaRPr lang="es-ES_tradnl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que una institución</a:t>
            </a:r>
            <a:r>
              <a:rPr lang="es-ES_tradnl" dirty="0" smtClean="0">
                <a:solidFill>
                  <a:srgbClr val="000000"/>
                </a:solidFill>
              </a:rPr>
              <a:t> 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verdad tenga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endParaRPr lang="es-ES_tradnl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sz="4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xcelente reputación</a:t>
            </a:r>
            <a:endParaRPr lang="es-ES_tradnl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00CC"/>
              </a:buClr>
              <a:buSzPct val="200000"/>
              <a:defRPr/>
            </a:pPr>
            <a:endParaRPr lang="es-ES_tradnl" sz="3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00CC"/>
              </a:buClr>
              <a:buSzPct val="200000"/>
              <a:buFontTx/>
              <a:buChar char="•"/>
              <a:defRPr/>
            </a:pPr>
            <a:r>
              <a:rPr lang="es-ES_tradnl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nosotros, profesores y estudiantes, </a:t>
            </a: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depende hacer </a:t>
            </a: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realidad el nada fácil  </a:t>
            </a: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sz="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fortalecimiento ético en </a:t>
            </a:r>
            <a:endParaRPr lang="es-ES_tradnl" sz="40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0000CC"/>
              </a:buClr>
              <a:buSzPct val="200000"/>
              <a:defRPr/>
            </a:pPr>
            <a:r>
              <a:rPr lang="es-ES_tradnl" sz="4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la academia</a:t>
            </a:r>
          </a:p>
          <a:p>
            <a:pPr>
              <a:buClr>
                <a:srgbClr val="0000CC"/>
              </a:buClr>
              <a:buSzPct val="200000"/>
              <a:defRPr/>
            </a:pPr>
            <a:endParaRPr lang="es-ES_tradnl" sz="1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01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60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60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60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60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60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60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60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60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60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460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460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460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208" y="6581001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1">
                  <a:lumMod val="85000"/>
                </a:schemeClr>
              </a:solidFill>
              <a:latin typeface="Arial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2484"/>
            <a:ext cx="4102990" cy="6665516"/>
          </a:xfrm>
          <a:prstGeom prst="rect">
            <a:avLst/>
          </a:prstGeom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064537" y="3875195"/>
            <a:ext cx="3164649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3600" b="1" dirty="0" smtClean="0">
                <a:solidFill>
                  <a:schemeClr val="bg1"/>
                </a:solidFill>
              </a:rPr>
              <a:t>pacap@ula.ve</a:t>
            </a:r>
            <a:endParaRPr lang="es-ES_tradnl" sz="3600" b="1" dirty="0">
              <a:solidFill>
                <a:schemeClr val="bg1"/>
              </a:solidFill>
            </a:endParaRPr>
          </a:p>
        </p:txBody>
      </p:sp>
      <p:sp>
        <p:nvSpPr>
          <p:cNvPr id="197635" name="Text Box 5"/>
          <p:cNvSpPr txBox="1">
            <a:spLocks noChangeArrowheads="1"/>
          </p:cNvSpPr>
          <p:nvPr/>
        </p:nvSpPr>
        <p:spPr bwMode="auto">
          <a:xfrm>
            <a:off x="1187623" y="2204864"/>
            <a:ext cx="2698750" cy="914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5400" b="1" dirty="0">
                <a:solidFill>
                  <a:schemeClr val="bg1"/>
                </a:solidFill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7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76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32744" y="5552945"/>
            <a:ext cx="49057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84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</a:t>
            </a:r>
          </a:p>
          <a:p>
            <a:pPr algn="ctr"/>
            <a:r>
              <a:rPr lang="es-VE" sz="1100" i="1" dirty="0" smtClean="0"/>
              <a:t>médica. Colección de casos. </a:t>
            </a:r>
            <a:r>
              <a:rPr lang="es-VE" sz="1100" dirty="0" smtClean="0"/>
              <a:t>Vol. II. ULA</a:t>
            </a:r>
            <a:r>
              <a:rPr lang="es-VE" sz="1100" i="1" dirty="0" smtClean="0"/>
              <a:t> </a:t>
            </a:r>
            <a:r>
              <a:rPr lang="es-VE" sz="1100" dirty="0" smtClean="0"/>
              <a:t>2016.</a:t>
            </a:r>
            <a:endParaRPr lang="es-VE" sz="1100" dirty="0"/>
          </a:p>
        </p:txBody>
      </p:sp>
      <p:sp>
        <p:nvSpPr>
          <p:cNvPr id="7" name="7 Rectángulo"/>
          <p:cNvSpPr/>
          <p:nvPr/>
        </p:nvSpPr>
        <p:spPr>
          <a:xfrm>
            <a:off x="988551" y="1052736"/>
            <a:ext cx="7239136" cy="4293483"/>
          </a:xfrm>
          <a:prstGeom prst="rect">
            <a:avLst/>
          </a:prstGeom>
          <a:solidFill>
            <a:srgbClr val="C1D0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ES" sz="900" i="1" dirty="0" smtClean="0"/>
          </a:p>
          <a:p>
            <a:r>
              <a:rPr lang="es-ES" sz="1600" i="1" dirty="0" smtClean="0"/>
              <a:t>¿</a:t>
            </a:r>
            <a:r>
              <a:rPr lang="es-ES" sz="1600" i="1" dirty="0"/>
              <a:t>La población de estudio es especialmente vulnerable? ¿Por qué?</a:t>
            </a:r>
            <a:r>
              <a:rPr lang="es-VE" sz="1600" dirty="0"/>
              <a:t> </a:t>
            </a:r>
          </a:p>
          <a:p>
            <a:r>
              <a:rPr lang="es-ES" sz="1600" i="1" dirty="0" smtClean="0"/>
              <a:t>¿</a:t>
            </a:r>
            <a:r>
              <a:rPr lang="es-ES" sz="1600" i="1" dirty="0"/>
              <a:t>Conocerán </a:t>
            </a:r>
            <a:r>
              <a:rPr lang="es-ES" sz="1600" i="1" dirty="0" smtClean="0"/>
              <a:t>los profesores las </a:t>
            </a:r>
            <a:r>
              <a:rPr lang="es-ES" sz="1600" i="1" dirty="0"/>
              <a:t>normas </a:t>
            </a:r>
            <a:r>
              <a:rPr lang="es-ES" sz="1600" i="1" dirty="0" smtClean="0"/>
              <a:t>para </a:t>
            </a:r>
            <a:r>
              <a:rPr lang="es-ES" sz="1600" i="1" dirty="0"/>
              <a:t>la investigación </a:t>
            </a:r>
            <a:endParaRPr lang="es-ES" sz="1600" i="1" dirty="0" smtClean="0"/>
          </a:p>
          <a:p>
            <a:r>
              <a:rPr lang="es-ES" sz="1600" i="1" dirty="0" smtClean="0"/>
              <a:t>con participantes </a:t>
            </a:r>
            <a:r>
              <a:rPr lang="es-ES" sz="1600" i="1" dirty="0"/>
              <a:t>humanos</a:t>
            </a:r>
            <a:r>
              <a:rPr lang="es-ES" sz="1600" i="1" dirty="0" smtClean="0"/>
              <a:t>?</a:t>
            </a:r>
            <a:r>
              <a:rPr lang="es-VE" sz="1600" dirty="0"/>
              <a:t> </a:t>
            </a:r>
            <a:endParaRPr lang="es-VE" sz="1600" dirty="0" smtClean="0"/>
          </a:p>
          <a:p>
            <a:r>
              <a:rPr lang="es-ES" sz="1600" i="1" dirty="0" smtClean="0"/>
              <a:t>¿</a:t>
            </a:r>
            <a:r>
              <a:rPr lang="es-ES" sz="1600" i="1" dirty="0"/>
              <a:t>Por qué hablan de “autorización” del paciente</a:t>
            </a:r>
            <a:r>
              <a:rPr lang="es-ES" sz="1600" i="1" dirty="0" smtClean="0"/>
              <a:t>?</a:t>
            </a:r>
          </a:p>
          <a:p>
            <a:endParaRPr lang="es-VE" sz="1600" dirty="0"/>
          </a:p>
          <a:p>
            <a:r>
              <a:rPr lang="es-ES" sz="1600" i="1" dirty="0"/>
              <a:t>¿Por qué proponen  que el director del centro médico autorice el estudio cuando no haya representantes legales</a:t>
            </a:r>
            <a:r>
              <a:rPr lang="es-ES" sz="1600" i="1" dirty="0" smtClean="0"/>
              <a:t>?</a:t>
            </a:r>
            <a:r>
              <a:rPr lang="es-VE" sz="1600" dirty="0"/>
              <a:t> </a:t>
            </a:r>
            <a:r>
              <a:rPr lang="es-ES" sz="1600" i="1" dirty="0" smtClean="0"/>
              <a:t>¿</a:t>
            </a:r>
            <a:r>
              <a:rPr lang="es-ES" sz="1600" i="1" dirty="0"/>
              <a:t>Dónde queda el proceso de consentimiento</a:t>
            </a:r>
            <a:r>
              <a:rPr lang="es-ES" sz="1600" i="1" dirty="0" smtClean="0"/>
              <a:t>?</a:t>
            </a:r>
            <a:r>
              <a:rPr lang="es-VE" sz="1600" dirty="0"/>
              <a:t> </a:t>
            </a:r>
            <a:r>
              <a:rPr lang="es-ES" sz="1600" i="1" dirty="0" smtClean="0"/>
              <a:t>¿</a:t>
            </a:r>
            <a:r>
              <a:rPr lang="es-ES" sz="1600" i="1" dirty="0"/>
              <a:t>El director habrá evaluado el proyecto</a:t>
            </a:r>
            <a:r>
              <a:rPr lang="es-ES" sz="1600" i="1" dirty="0" smtClean="0"/>
              <a:t>?</a:t>
            </a:r>
          </a:p>
          <a:p>
            <a:r>
              <a:rPr lang="es-ES" sz="1600" i="1" dirty="0" smtClean="0"/>
              <a:t>¿</a:t>
            </a:r>
            <a:r>
              <a:rPr lang="es-ES" sz="1600" i="1" dirty="0"/>
              <a:t>Será el director el  responsable de la seguridad y protección de los enfermos durante el estudio</a:t>
            </a:r>
            <a:r>
              <a:rPr lang="es-ES" sz="1600" i="1" dirty="0" smtClean="0"/>
              <a:t>?</a:t>
            </a:r>
            <a:r>
              <a:rPr lang="es-VE" sz="1600" dirty="0"/>
              <a:t> </a:t>
            </a:r>
            <a:endParaRPr lang="es-VE" sz="1600" dirty="0" smtClean="0"/>
          </a:p>
          <a:p>
            <a:endParaRPr lang="es-VE" sz="1600" dirty="0" smtClean="0"/>
          </a:p>
          <a:p>
            <a:r>
              <a:rPr lang="es-ES" sz="1600" i="1" dirty="0" smtClean="0"/>
              <a:t>¿</a:t>
            </a:r>
            <a:r>
              <a:rPr lang="es-ES" sz="1600" i="1" dirty="0"/>
              <a:t>Cree que los enfermos participantes serán beneficiados directamente? </a:t>
            </a:r>
            <a:r>
              <a:rPr lang="es-ES" sz="1600" i="1" dirty="0" smtClean="0"/>
              <a:t>¿</a:t>
            </a:r>
            <a:r>
              <a:rPr lang="es-ES" sz="1600" i="1" dirty="0"/>
              <a:t>Correrán algún riesgo</a:t>
            </a:r>
            <a:r>
              <a:rPr lang="es-ES" sz="1600" i="1" dirty="0" smtClean="0"/>
              <a:t>?</a:t>
            </a:r>
          </a:p>
          <a:p>
            <a:endParaRPr lang="es-VE" sz="1600" dirty="0"/>
          </a:p>
          <a:p>
            <a:r>
              <a:rPr lang="es-ES" sz="1600" i="1" dirty="0"/>
              <a:t>¿La búsqueda del conocimiento estará por encima de los participantes?</a:t>
            </a:r>
            <a:endParaRPr lang="es-VE" sz="1600" dirty="0"/>
          </a:p>
          <a:p>
            <a:r>
              <a:rPr lang="es-ES" sz="1600" i="1" dirty="0" smtClean="0"/>
              <a:t>¿</a:t>
            </a:r>
            <a:r>
              <a:rPr lang="es-ES" sz="1600" i="1" dirty="0"/>
              <a:t>Un proyecto como éste debería ser aprobado? ¿Por qué</a:t>
            </a:r>
            <a:r>
              <a:rPr lang="es-ES" sz="1600" i="1" dirty="0" smtClean="0"/>
              <a:t>?</a:t>
            </a:r>
          </a:p>
          <a:p>
            <a:endParaRPr lang="es-VE" sz="800" dirty="0"/>
          </a:p>
        </p:txBody>
      </p:sp>
    </p:spTree>
    <p:extLst>
      <p:ext uri="{BB962C8B-B14F-4D97-AF65-F5344CB8AC3E}">
        <p14:creationId xmlns:p14="http://schemas.microsoft.com/office/powerpoint/2010/main" val="29508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7747" y="655150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262564" y="1052736"/>
            <a:ext cx="6618871" cy="2800767"/>
          </a:xfrm>
          <a:prstGeom prst="rect">
            <a:avLst/>
          </a:prstGeom>
          <a:solidFill>
            <a:srgbClr val="FF66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800" dirty="0" smtClean="0"/>
          </a:p>
          <a:p>
            <a:r>
              <a:rPr lang="es-VE" sz="2400" dirty="0" smtClean="0"/>
              <a:t>“Un </a:t>
            </a:r>
            <a:r>
              <a:rPr lang="es-VE" sz="2400" dirty="0"/>
              <a:t>profesor </a:t>
            </a:r>
            <a:r>
              <a:rPr lang="es-VE" sz="2400" dirty="0" smtClean="0"/>
              <a:t>está graficando los datos </a:t>
            </a:r>
            <a:r>
              <a:rPr lang="es-VE" sz="2400" dirty="0"/>
              <a:t>que ha </a:t>
            </a:r>
            <a:r>
              <a:rPr lang="es-VE" sz="2400" dirty="0" smtClean="0"/>
              <a:t>obtenido. </a:t>
            </a:r>
            <a:r>
              <a:rPr lang="es-VE" sz="2400" dirty="0"/>
              <a:t>Alguien observa que </a:t>
            </a:r>
            <a:r>
              <a:rPr lang="es-VE" sz="2800" b="1" dirty="0" smtClean="0"/>
              <a:t>elimina</a:t>
            </a:r>
            <a:r>
              <a:rPr lang="es-VE" sz="2400" dirty="0" smtClean="0"/>
              <a:t> </a:t>
            </a:r>
            <a:r>
              <a:rPr lang="es-VE" sz="2400" dirty="0"/>
              <a:t>los puntos que caen fuera de la curva esperada. </a:t>
            </a:r>
            <a:endParaRPr lang="es-VE" sz="2400" dirty="0" smtClean="0"/>
          </a:p>
          <a:p>
            <a:endParaRPr lang="es-VE" sz="1200" dirty="0" smtClean="0"/>
          </a:p>
          <a:p>
            <a:r>
              <a:rPr lang="es-VE" sz="2400" dirty="0" smtClean="0"/>
              <a:t>Nadie </a:t>
            </a:r>
            <a:r>
              <a:rPr lang="es-VE" sz="2400" dirty="0"/>
              <a:t>se atreve a </a:t>
            </a:r>
            <a:r>
              <a:rPr lang="es-VE" sz="2400" dirty="0" smtClean="0"/>
              <a:t>decir </a:t>
            </a:r>
            <a:r>
              <a:rPr lang="es-VE" sz="2400" dirty="0"/>
              <a:t>al investigador principal, </a:t>
            </a:r>
            <a:r>
              <a:rPr lang="es-VE" sz="2400" dirty="0" smtClean="0"/>
              <a:t>pues se conoce su </a:t>
            </a:r>
            <a:r>
              <a:rPr lang="es-VE" sz="2400" dirty="0"/>
              <a:t>relación afectiva con </a:t>
            </a:r>
            <a:r>
              <a:rPr lang="es-VE" sz="2400" dirty="0" smtClean="0"/>
              <a:t>el profesor”. </a:t>
            </a:r>
          </a:p>
          <a:p>
            <a:endParaRPr lang="es-VE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508956" y="5851030"/>
            <a:ext cx="61540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28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en la docencia y en la investigación. Colección de casos. </a:t>
            </a:r>
            <a:r>
              <a:rPr lang="es-VE" sz="1100" dirty="0" smtClean="0"/>
              <a:t>ULA</a:t>
            </a:r>
            <a:r>
              <a:rPr lang="es-VE" sz="1100" i="1" dirty="0" smtClean="0"/>
              <a:t> </a:t>
            </a:r>
            <a:r>
              <a:rPr lang="es-VE" sz="1100" dirty="0" smtClean="0"/>
              <a:t>2015.</a:t>
            </a:r>
            <a:endParaRPr lang="es-VE" sz="1100" dirty="0"/>
          </a:p>
        </p:txBody>
      </p:sp>
      <p:sp>
        <p:nvSpPr>
          <p:cNvPr id="3" name="2 Rectángulo"/>
          <p:cNvSpPr/>
          <p:nvPr/>
        </p:nvSpPr>
        <p:spPr>
          <a:xfrm>
            <a:off x="1290523" y="3959714"/>
            <a:ext cx="6590912" cy="1723549"/>
          </a:xfrm>
          <a:prstGeom prst="rect">
            <a:avLst/>
          </a:prstGeom>
          <a:solidFill>
            <a:srgbClr val="FFC9E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900" i="1" dirty="0" smtClean="0"/>
          </a:p>
          <a:p>
            <a:r>
              <a:rPr lang="es-VE" sz="1600" i="1" dirty="0" smtClean="0"/>
              <a:t>¿</a:t>
            </a:r>
            <a:r>
              <a:rPr lang="es-VE" sz="1600" i="1" dirty="0"/>
              <a:t>Qué nombre tiene </a:t>
            </a:r>
            <a:r>
              <a:rPr lang="es-VE" sz="1600" i="1" dirty="0" smtClean="0"/>
              <a:t>la conducta del profesor? </a:t>
            </a:r>
          </a:p>
          <a:p>
            <a:endParaRPr lang="es-VE" sz="800" i="1" dirty="0" smtClean="0"/>
          </a:p>
          <a:p>
            <a:r>
              <a:rPr lang="es-VE" sz="1600" i="1" dirty="0" smtClean="0"/>
              <a:t>¿</a:t>
            </a:r>
            <a:r>
              <a:rPr lang="es-VE" sz="1600" i="1" dirty="0"/>
              <a:t>Tendrá alguna explicación aceptable? </a:t>
            </a:r>
            <a:endParaRPr lang="es-VE" sz="1600" i="1" dirty="0" smtClean="0"/>
          </a:p>
          <a:p>
            <a:endParaRPr lang="es-VE" sz="800" dirty="0"/>
          </a:p>
          <a:p>
            <a:r>
              <a:rPr lang="es-VE" sz="1600" i="1" dirty="0" smtClean="0"/>
              <a:t>¿Y </a:t>
            </a:r>
            <a:r>
              <a:rPr lang="es-VE" sz="1600" i="1" dirty="0"/>
              <a:t>la conducta de los testigos? </a:t>
            </a:r>
            <a:r>
              <a:rPr lang="es-VE" sz="1600" i="1" dirty="0" smtClean="0"/>
              <a:t>¿</a:t>
            </a:r>
            <a:r>
              <a:rPr lang="es-VE" sz="1600" i="1" dirty="0"/>
              <a:t>Cuáles </a:t>
            </a:r>
            <a:r>
              <a:rPr lang="es-VE" sz="1600" i="1" dirty="0" smtClean="0"/>
              <a:t>serán </a:t>
            </a:r>
            <a:r>
              <a:rPr lang="es-VE" sz="1600" i="1" dirty="0"/>
              <a:t>los </a:t>
            </a:r>
            <a:r>
              <a:rPr lang="es-VE" sz="1600" i="1" dirty="0" smtClean="0"/>
              <a:t>riesgos de hablar?</a:t>
            </a:r>
          </a:p>
          <a:p>
            <a:r>
              <a:rPr lang="es-VE" sz="800" i="1" dirty="0" smtClean="0"/>
              <a:t> </a:t>
            </a:r>
            <a:endParaRPr lang="es-VE" sz="800" dirty="0"/>
          </a:p>
          <a:p>
            <a:r>
              <a:rPr lang="es-VE" sz="1600" i="1" dirty="0"/>
              <a:t>¿El jefe </a:t>
            </a:r>
            <a:r>
              <a:rPr lang="es-VE" sz="1600" i="1" dirty="0" smtClean="0"/>
              <a:t>tendrá objetividad </a:t>
            </a:r>
            <a:r>
              <a:rPr lang="es-VE" sz="1600" i="1" dirty="0"/>
              <a:t>al revisar los datos de ese profesor</a:t>
            </a:r>
            <a:r>
              <a:rPr lang="es-VE" sz="1600" i="1" dirty="0" smtClean="0"/>
              <a:t>?</a:t>
            </a:r>
          </a:p>
          <a:p>
            <a:endParaRPr lang="es-VE" sz="900" dirty="0"/>
          </a:p>
        </p:txBody>
      </p:sp>
    </p:spTree>
    <p:extLst>
      <p:ext uri="{BB962C8B-B14F-4D97-AF65-F5344CB8AC3E}">
        <p14:creationId xmlns:p14="http://schemas.microsoft.com/office/powerpoint/2010/main" val="424723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912821" y="833795"/>
            <a:ext cx="7318358" cy="2523768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800" dirty="0" smtClean="0"/>
          </a:p>
          <a:p>
            <a:r>
              <a:rPr lang="es-VE" sz="2200" dirty="0" smtClean="0"/>
              <a:t>“En </a:t>
            </a:r>
            <a:r>
              <a:rPr lang="es-VE" sz="2200" dirty="0"/>
              <a:t>un </a:t>
            </a:r>
            <a:r>
              <a:rPr lang="es-VE" sz="2200" dirty="0" smtClean="0"/>
              <a:t>correo universitario se </a:t>
            </a:r>
            <a:r>
              <a:rPr lang="es-VE" sz="2200" dirty="0"/>
              <a:t>ofrece </a:t>
            </a:r>
            <a:r>
              <a:rPr lang="es-VE" sz="2200" b="1" dirty="0"/>
              <a:t>elaborar </a:t>
            </a:r>
            <a:r>
              <a:rPr lang="es-VE" sz="2200" dirty="0"/>
              <a:t>artículos científicos y ponerlos en el formato de la revista que quiera el interesado. </a:t>
            </a:r>
            <a:endParaRPr lang="es-VE" sz="2200" dirty="0" smtClean="0"/>
          </a:p>
          <a:p>
            <a:endParaRPr lang="es-VE" sz="1000" dirty="0" smtClean="0"/>
          </a:p>
          <a:p>
            <a:r>
              <a:rPr lang="es-VE" sz="2200" dirty="0" smtClean="0"/>
              <a:t>El que </a:t>
            </a:r>
            <a:r>
              <a:rPr lang="es-VE" sz="2200" dirty="0"/>
              <a:t>ofrece los servicios es </a:t>
            </a:r>
            <a:r>
              <a:rPr lang="es-VE" sz="2200" dirty="0" smtClean="0"/>
              <a:t>del </a:t>
            </a:r>
            <a:r>
              <a:rPr lang="es-VE" sz="2200" dirty="0"/>
              <a:t>cuerpo </a:t>
            </a:r>
            <a:r>
              <a:rPr lang="es-VE" sz="2200" dirty="0" smtClean="0"/>
              <a:t>profesoral. Los </a:t>
            </a:r>
            <a:r>
              <a:rPr lang="es-VE" sz="2200" dirty="0"/>
              <a:t>colegas le recomendaron </a:t>
            </a:r>
            <a:r>
              <a:rPr lang="es-VE" sz="2200" dirty="0" smtClean="0"/>
              <a:t>poner </a:t>
            </a:r>
            <a:r>
              <a:rPr lang="es-VE" sz="2200" dirty="0"/>
              <a:t>el aviso </a:t>
            </a:r>
            <a:r>
              <a:rPr lang="es-VE" sz="2200" dirty="0" smtClean="0"/>
              <a:t>y </a:t>
            </a:r>
            <a:r>
              <a:rPr lang="es-VE" sz="2200" b="1" dirty="0" smtClean="0"/>
              <a:t>dar </a:t>
            </a:r>
            <a:r>
              <a:rPr lang="es-VE" sz="2200" b="1" dirty="0"/>
              <a:t>un precio </a:t>
            </a:r>
            <a:r>
              <a:rPr lang="es-VE" sz="2200" dirty="0" smtClean="0"/>
              <a:t>a </a:t>
            </a:r>
            <a:r>
              <a:rPr lang="es-VE" sz="2200" dirty="0"/>
              <a:t>su </a:t>
            </a:r>
            <a:r>
              <a:rPr lang="es-VE" sz="2200" dirty="0" smtClean="0"/>
              <a:t>servicio o ser recompensado como autor”. </a:t>
            </a:r>
          </a:p>
          <a:p>
            <a:endParaRPr lang="es-VE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159732" y="5878433"/>
            <a:ext cx="4824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i="1" dirty="0" smtClean="0"/>
              <a:t>Ca</a:t>
            </a:r>
            <a:r>
              <a:rPr lang="es-VE" sz="1100" b="1" i="1" dirty="0" smtClean="0"/>
              <a:t>so 17 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en la docencia y en la investigación. Colección de casos. </a:t>
            </a:r>
            <a:r>
              <a:rPr lang="es-VE" sz="1100" dirty="0" smtClean="0"/>
              <a:t>ULA</a:t>
            </a:r>
            <a:r>
              <a:rPr lang="es-VE" sz="1100" i="1" dirty="0" smtClean="0"/>
              <a:t> </a:t>
            </a:r>
            <a:r>
              <a:rPr lang="es-VE" sz="1100" dirty="0" smtClean="0"/>
              <a:t>2015.</a:t>
            </a:r>
            <a:endParaRPr lang="es-VE" sz="1100" dirty="0"/>
          </a:p>
        </p:txBody>
      </p:sp>
      <p:sp>
        <p:nvSpPr>
          <p:cNvPr id="3" name="2 Rectángulo"/>
          <p:cNvSpPr/>
          <p:nvPr/>
        </p:nvSpPr>
        <p:spPr>
          <a:xfrm>
            <a:off x="1276544" y="3717032"/>
            <a:ext cx="6590912" cy="1938992"/>
          </a:xfrm>
          <a:prstGeom prst="rect">
            <a:avLst/>
          </a:prstGeom>
          <a:solidFill>
            <a:srgbClr val="E3F3D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600" i="1" dirty="0"/>
              <a:t>¿Cree que esta oferta es beneficiosa para los que quieren </a:t>
            </a:r>
            <a:endParaRPr lang="es-VE" sz="1600" i="1" dirty="0" smtClean="0"/>
          </a:p>
          <a:p>
            <a:r>
              <a:rPr lang="es-VE" sz="1600" i="1" dirty="0" smtClean="0"/>
              <a:t>publicar </a:t>
            </a:r>
            <a:r>
              <a:rPr lang="es-VE" sz="1600" i="1" dirty="0"/>
              <a:t>y no saben cómo</a:t>
            </a:r>
            <a:r>
              <a:rPr lang="es-VE" sz="1600" i="1" dirty="0" smtClean="0"/>
              <a:t>?</a:t>
            </a:r>
          </a:p>
          <a:p>
            <a:endParaRPr lang="es-VE" sz="800" dirty="0"/>
          </a:p>
          <a:p>
            <a:r>
              <a:rPr lang="es-VE" sz="1600" i="1" dirty="0"/>
              <a:t>¿Tendrán tanto la persona que “ayuda” a hacer trabajos y sus colegas un concepto apropiado de lo que significa investigar</a:t>
            </a:r>
            <a:r>
              <a:rPr lang="es-VE" sz="1600" i="1" dirty="0" smtClean="0"/>
              <a:t>?</a:t>
            </a:r>
          </a:p>
          <a:p>
            <a:endParaRPr lang="es-VE" sz="800" dirty="0"/>
          </a:p>
          <a:p>
            <a:r>
              <a:rPr lang="es-VE" sz="1600" i="1" dirty="0"/>
              <a:t>¿En su opinión qué significa la autoría para estas estas personas?</a:t>
            </a:r>
            <a:endParaRPr lang="es-VE" sz="1600" dirty="0"/>
          </a:p>
          <a:p>
            <a:r>
              <a:rPr lang="es-VE" sz="1600" i="1" dirty="0"/>
              <a:t>¿Será esto resultado de una costumbre cultural?</a:t>
            </a:r>
            <a:endParaRPr lang="es-VE" sz="1600" dirty="0"/>
          </a:p>
          <a:p>
            <a:endParaRPr lang="es-VE" sz="800" i="1" dirty="0" smtClean="0"/>
          </a:p>
        </p:txBody>
      </p:sp>
    </p:spTree>
    <p:extLst>
      <p:ext uri="{BB962C8B-B14F-4D97-AF65-F5344CB8AC3E}">
        <p14:creationId xmlns:p14="http://schemas.microsoft.com/office/powerpoint/2010/main" val="14777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216392" y="1120676"/>
            <a:ext cx="6711215" cy="2308324"/>
          </a:xfrm>
          <a:prstGeom prst="rect">
            <a:avLst/>
          </a:prstGeom>
          <a:solidFill>
            <a:srgbClr val="93AD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400" dirty="0" smtClean="0"/>
              <a:t>“</a:t>
            </a:r>
            <a:r>
              <a:rPr lang="es-VE" sz="2200" dirty="0" smtClean="0"/>
              <a:t>Resultados </a:t>
            </a:r>
            <a:r>
              <a:rPr lang="es-VE" sz="2200" dirty="0"/>
              <a:t>de dos tesis de </a:t>
            </a:r>
            <a:r>
              <a:rPr lang="es-VE" sz="2200" dirty="0" smtClean="0"/>
              <a:t>maestría </a:t>
            </a:r>
            <a:r>
              <a:rPr lang="es-VE" sz="2200" dirty="0"/>
              <a:t>se </a:t>
            </a:r>
            <a:r>
              <a:rPr lang="es-VE" sz="2200" dirty="0" smtClean="0"/>
              <a:t>funden en </a:t>
            </a:r>
            <a:r>
              <a:rPr lang="es-VE" sz="2200" dirty="0"/>
              <a:t>un artículo para una revista nacional. Aparecen como autores los </a:t>
            </a:r>
            <a:r>
              <a:rPr lang="es-VE" sz="2200" dirty="0" smtClean="0"/>
              <a:t>graduados y </a:t>
            </a:r>
            <a:r>
              <a:rPr lang="es-VE" sz="2200" dirty="0"/>
              <a:t>el tutor. </a:t>
            </a:r>
            <a:endParaRPr lang="es-VE" sz="2200" dirty="0" smtClean="0"/>
          </a:p>
          <a:p>
            <a:r>
              <a:rPr lang="es-VE" sz="2200" dirty="0" smtClean="0"/>
              <a:t>No se hace mención a </a:t>
            </a:r>
            <a:r>
              <a:rPr lang="es-VE" sz="2200" dirty="0"/>
              <a:t>las </a:t>
            </a:r>
            <a:r>
              <a:rPr lang="es-VE" sz="2200" dirty="0" smtClean="0"/>
              <a:t>tesis. </a:t>
            </a:r>
          </a:p>
          <a:p>
            <a:endParaRPr lang="es-VE" sz="1000" dirty="0"/>
          </a:p>
          <a:p>
            <a:r>
              <a:rPr lang="es-VE" sz="2200" dirty="0" smtClean="0"/>
              <a:t>Sin embargo, hay </a:t>
            </a:r>
            <a:r>
              <a:rPr lang="es-VE" sz="2200" b="1" dirty="0"/>
              <a:t>copias textuales </a:t>
            </a:r>
            <a:r>
              <a:rPr lang="es-VE" sz="2200" dirty="0"/>
              <a:t>de las </a:t>
            </a:r>
            <a:r>
              <a:rPr lang="es-VE" sz="2200" dirty="0" smtClean="0"/>
              <a:t>tesis, </a:t>
            </a:r>
            <a:r>
              <a:rPr lang="es-VE" sz="2200" dirty="0"/>
              <a:t>incluso con los mismos errores </a:t>
            </a:r>
            <a:r>
              <a:rPr lang="es-VE" sz="2200" dirty="0" smtClean="0"/>
              <a:t>e inconsistencias”.</a:t>
            </a:r>
            <a:r>
              <a:rPr lang="es-VE" sz="2200" dirty="0"/>
              <a:t> 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19126" y="5461627"/>
            <a:ext cx="49057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50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</a:t>
            </a:r>
          </a:p>
          <a:p>
            <a:pPr algn="ctr"/>
            <a:r>
              <a:rPr lang="es-VE" sz="1100" i="1" dirty="0" smtClean="0"/>
              <a:t>en la docencia y en la investigación. Colección de casos. </a:t>
            </a:r>
            <a:r>
              <a:rPr lang="es-VE" sz="1100" dirty="0" smtClean="0"/>
              <a:t>ULA</a:t>
            </a:r>
            <a:r>
              <a:rPr lang="es-VE" sz="1100" i="1" dirty="0" smtClean="0"/>
              <a:t> </a:t>
            </a:r>
            <a:r>
              <a:rPr lang="es-VE" sz="1100" dirty="0" smtClean="0"/>
              <a:t>2015.</a:t>
            </a:r>
            <a:endParaRPr lang="es-VE" sz="1100" dirty="0"/>
          </a:p>
        </p:txBody>
      </p:sp>
      <p:sp>
        <p:nvSpPr>
          <p:cNvPr id="7" name="7 Rectángulo"/>
          <p:cNvSpPr/>
          <p:nvPr/>
        </p:nvSpPr>
        <p:spPr>
          <a:xfrm>
            <a:off x="1254958" y="3789040"/>
            <a:ext cx="6634073" cy="1446550"/>
          </a:xfrm>
          <a:prstGeom prst="rect">
            <a:avLst/>
          </a:prstGeom>
          <a:solidFill>
            <a:srgbClr val="C1D0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600" i="1" dirty="0"/>
              <a:t>¿Cuáles son los problemas en la situación descrita</a:t>
            </a:r>
            <a:r>
              <a:rPr lang="es-VE" sz="1600" i="1" dirty="0" smtClean="0"/>
              <a:t>?</a:t>
            </a:r>
          </a:p>
          <a:p>
            <a:endParaRPr lang="es-VE" sz="800" dirty="0"/>
          </a:p>
          <a:p>
            <a:r>
              <a:rPr lang="es-VE" sz="1600" i="1" dirty="0"/>
              <a:t>¿Cuáles serán los intereses de los autores</a:t>
            </a:r>
            <a:r>
              <a:rPr lang="es-VE" sz="1600" i="1" dirty="0" smtClean="0"/>
              <a:t>?</a:t>
            </a:r>
          </a:p>
          <a:p>
            <a:endParaRPr lang="es-VE" sz="800" dirty="0"/>
          </a:p>
          <a:p>
            <a:r>
              <a:rPr lang="es-VE" sz="1600" i="1" dirty="0"/>
              <a:t>¿Están siendo honestos con los lectores</a:t>
            </a:r>
            <a:r>
              <a:rPr lang="es-VE" sz="1600" i="1" dirty="0" smtClean="0"/>
              <a:t>?</a:t>
            </a:r>
          </a:p>
          <a:p>
            <a:endParaRPr lang="es-VE" sz="800" dirty="0"/>
          </a:p>
          <a:p>
            <a:r>
              <a:rPr lang="es-VE" sz="1600" i="1" dirty="0"/>
              <a:t>¿Cree que ha habido un buen arbitraje antes de la publicación</a:t>
            </a:r>
            <a:r>
              <a:rPr lang="es-VE" sz="1600" i="1" dirty="0" smtClean="0"/>
              <a:t>?</a:t>
            </a:r>
            <a:endParaRPr lang="es-VE" sz="1600" dirty="0"/>
          </a:p>
        </p:txBody>
      </p:sp>
    </p:spTree>
    <p:extLst>
      <p:ext uri="{BB962C8B-B14F-4D97-AF65-F5344CB8AC3E}">
        <p14:creationId xmlns:p14="http://schemas.microsoft.com/office/powerpoint/2010/main" val="26427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7352</TotalTime>
  <Words>3177</Words>
  <Application>Microsoft Office PowerPoint</Application>
  <PresentationFormat>Presentación en pantalla (4:3)</PresentationFormat>
  <Paragraphs>630</Paragraphs>
  <Slides>57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57</vt:i4>
      </vt:variant>
    </vt:vector>
  </HeadingPairs>
  <TitlesOfParts>
    <vt:vector size="64" baseType="lpstr">
      <vt:lpstr>Arial Unicode MS</vt:lpstr>
      <vt:lpstr>Arial</vt:lpstr>
      <vt:lpstr>Calibri</vt:lpstr>
      <vt:lpstr>Comic Sans MS</vt:lpstr>
      <vt:lpstr>Times New Roman</vt:lpstr>
      <vt:lpstr>Wingdings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The houze!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768</cp:revision>
  <dcterms:created xsi:type="dcterms:W3CDTF">2009-06-30T03:54:11Z</dcterms:created>
  <dcterms:modified xsi:type="dcterms:W3CDTF">2017-11-04T19:27:05Z</dcterms:modified>
</cp:coreProperties>
</file>