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5"/>
  </p:notesMasterIdLst>
  <p:handoutMasterIdLst>
    <p:handoutMasterId r:id="rId26"/>
  </p:handoutMasterIdLst>
  <p:sldIdLst>
    <p:sldId id="257" r:id="rId2"/>
    <p:sldId id="866" r:id="rId3"/>
    <p:sldId id="777" r:id="rId4"/>
    <p:sldId id="778" r:id="rId5"/>
    <p:sldId id="833" r:id="rId6"/>
    <p:sldId id="834" r:id="rId7"/>
    <p:sldId id="774" r:id="rId8"/>
    <p:sldId id="625" r:id="rId9"/>
    <p:sldId id="845" r:id="rId10"/>
    <p:sldId id="860" r:id="rId11"/>
    <p:sldId id="862" r:id="rId12"/>
    <p:sldId id="861" r:id="rId13"/>
    <p:sldId id="850" r:id="rId14"/>
    <p:sldId id="846" r:id="rId15"/>
    <p:sldId id="848" r:id="rId16"/>
    <p:sldId id="863" r:id="rId17"/>
    <p:sldId id="864" r:id="rId18"/>
    <p:sldId id="865" r:id="rId19"/>
    <p:sldId id="858" r:id="rId20"/>
    <p:sldId id="859" r:id="rId21"/>
    <p:sldId id="851" r:id="rId22"/>
    <p:sldId id="779" r:id="rId23"/>
    <p:sldId id="305" r:id="rId24"/>
  </p:sldIdLst>
  <p:sldSz cx="9144000" cy="6858000" type="screen4x3"/>
  <p:notesSz cx="6858000" cy="9723438"/>
  <p:defaultTextStyle>
    <a:defPPr>
      <a:defRPr lang="es-ES_tradnl"/>
    </a:defPPr>
    <a:lvl1pPr algn="ctr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Comic Sans MS" pitchFamily="66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Comic Sans MS" pitchFamily="66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Comic Sans MS" pitchFamily="66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Comic Sans MS" pitchFamily="66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Comic Sans MS" pitchFamily="66" charset="0"/>
        <a:ea typeface="+mn-ea"/>
        <a:cs typeface="+mn-cs"/>
      </a:defRPr>
    </a:lvl5pPr>
    <a:lvl6pPr marL="2286000" algn="l" defTabSz="914400" rtl="0" eaLnBrk="1" latinLnBrk="0" hangingPunct="1">
      <a:defRPr sz="2000" kern="1200">
        <a:solidFill>
          <a:schemeClr val="tx1"/>
        </a:solidFill>
        <a:latin typeface="Comic Sans MS" pitchFamily="66" charset="0"/>
        <a:ea typeface="+mn-ea"/>
        <a:cs typeface="+mn-cs"/>
      </a:defRPr>
    </a:lvl6pPr>
    <a:lvl7pPr marL="2743200" algn="l" defTabSz="914400" rtl="0" eaLnBrk="1" latinLnBrk="0" hangingPunct="1">
      <a:defRPr sz="2000" kern="1200">
        <a:solidFill>
          <a:schemeClr val="tx1"/>
        </a:solidFill>
        <a:latin typeface="Comic Sans MS" pitchFamily="66" charset="0"/>
        <a:ea typeface="+mn-ea"/>
        <a:cs typeface="+mn-cs"/>
      </a:defRPr>
    </a:lvl7pPr>
    <a:lvl8pPr marL="3200400" algn="l" defTabSz="914400" rtl="0" eaLnBrk="1" latinLnBrk="0" hangingPunct="1">
      <a:defRPr sz="2000" kern="1200">
        <a:solidFill>
          <a:schemeClr val="tx1"/>
        </a:solidFill>
        <a:latin typeface="Comic Sans MS" pitchFamily="66" charset="0"/>
        <a:ea typeface="+mn-ea"/>
        <a:cs typeface="+mn-cs"/>
      </a:defRPr>
    </a:lvl8pPr>
    <a:lvl9pPr marL="3657600" algn="l" defTabSz="914400" rtl="0" eaLnBrk="1" latinLnBrk="0" hangingPunct="1">
      <a:defRPr sz="2000" kern="1200">
        <a:solidFill>
          <a:schemeClr val="tx1"/>
        </a:solidFill>
        <a:latin typeface="Comic Sans MS" pitchFamily="66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15" userDrawn="1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1EAFF"/>
    <a:srgbClr val="0000FF"/>
    <a:srgbClr val="ABBFFF"/>
    <a:srgbClr val="EEF8E4"/>
    <a:srgbClr val="A7E2FF"/>
    <a:srgbClr val="A7C4FF"/>
    <a:srgbClr val="89B0FF"/>
    <a:srgbClr val="FFEFF5"/>
    <a:srgbClr val="FFE5EE"/>
    <a:srgbClr val="E3F3D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1394" autoAdjust="0"/>
    <p:restoredTop sz="94660"/>
  </p:normalViewPr>
  <p:slideViewPr>
    <p:cSldViewPr showGuides="1">
      <p:cViewPr varScale="1">
        <p:scale>
          <a:sx n="71" d="100"/>
          <a:sy n="71" d="100"/>
        </p:scale>
        <p:origin x="708" y="60"/>
      </p:cViewPr>
      <p:guideLst>
        <p:guide orient="horz" pos="2115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-513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5734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5734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236075"/>
            <a:ext cx="2971800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5734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9236075"/>
            <a:ext cx="2971800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B8E82D82-DADA-42B6-B932-E9048CDB8A06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38745165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873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VE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873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0DEBAC3-C909-444E-ABA6-2E92885DEC17}" type="datetimeFigureOut">
              <a:rPr lang="es-VE" smtClean="0"/>
              <a:t>04/11/2017</a:t>
            </a:fld>
            <a:endParaRPr lang="es-VE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241425" y="1216025"/>
            <a:ext cx="4375150" cy="32813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VE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679950"/>
            <a:ext cx="5486400" cy="382746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9236075"/>
            <a:ext cx="2971800" cy="4873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VE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9236075"/>
            <a:ext cx="2971800" cy="4873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62E6D2A-FCE4-4272-9024-06DDB074DD4E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29401029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3E3850-558F-45A7-B3BC-54B8E8DAEA63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0934178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00EE7C-8533-450B-9E4A-1F692560304B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7771760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D293D7-0DFF-4E9A-9746-B431B4338B86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6056118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2CFBB2-B327-499D-B300-8B5420FD48F5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1749276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DD1B51-2CFA-47E7-BFD8-2FE6060EF599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42120794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4DD5CE-9E2D-437D-8722-ABE095C24467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7685875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DFF743-97FA-485C-A4C2-9632D26F9E7D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7312355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966262-2119-4324-81E9-CC28D30DF2D9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6801110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6EAF20-EE5C-456D-AF42-5DA0632D1C91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1519388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6F8D17-2EC2-4BAC-BE75-E9149DE71CC0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3309354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765A26-EC9F-4480-9C50-397EF476E3EB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9713658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smtClean="0"/>
              <a:t>Haga clic para cambiar el estilo de título	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>
                <a:latin typeface="+mn-lt"/>
              </a:defRPr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pPr>
              <a:defRPr/>
            </a:pPr>
            <a:fld id="{D94FAD4C-3894-4E19-A288-97F896839849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elpais.com/elpais/2016/02/17/ciencia/1455734235_012560.html?rel=lom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1EA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5"/>
          <p:cNvSpPr>
            <a:spLocks noChangeArrowheads="1"/>
          </p:cNvSpPr>
          <p:nvPr/>
        </p:nvSpPr>
        <p:spPr bwMode="auto">
          <a:xfrm>
            <a:off x="2836595" y="252518"/>
            <a:ext cx="3470822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>
              <a:defRPr/>
            </a:pPr>
            <a:r>
              <a:rPr lang="es-ES" sz="1600" b="1" dirty="0"/>
              <a:t>Universidad de los </a:t>
            </a:r>
            <a:r>
              <a:rPr lang="es-ES" sz="1600" b="1" dirty="0" smtClean="0"/>
              <a:t>Andes</a:t>
            </a:r>
          </a:p>
          <a:p>
            <a:pPr>
              <a:defRPr/>
            </a:pPr>
            <a:r>
              <a:rPr lang="es-ES" sz="1600" b="1" dirty="0" smtClean="0"/>
              <a:t>Facultad de Ciencias</a:t>
            </a:r>
          </a:p>
          <a:p>
            <a:pPr>
              <a:defRPr/>
            </a:pPr>
            <a:r>
              <a:rPr lang="es-ES" sz="2400" dirty="0" smtClean="0"/>
              <a:t>Curso de Bioética 2017</a:t>
            </a:r>
          </a:p>
        </p:txBody>
      </p:sp>
      <p:sp>
        <p:nvSpPr>
          <p:cNvPr id="3078" name="Rectangle 6"/>
          <p:cNvSpPr>
            <a:spLocks noChangeArrowheads="1"/>
          </p:cNvSpPr>
          <p:nvPr/>
        </p:nvSpPr>
        <p:spPr bwMode="auto">
          <a:xfrm>
            <a:off x="890718" y="2431443"/>
            <a:ext cx="7362564" cy="1615827"/>
          </a:xfrm>
          <a:prstGeom prst="rect">
            <a:avLst/>
          </a:prstGeom>
          <a:solidFill>
            <a:schemeClr val="bg1"/>
          </a:solidFill>
          <a:ln w="28575">
            <a:solidFill>
              <a:srgbClr val="0000FF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anchor="ctr">
            <a:spAutoFit/>
          </a:bodyPr>
          <a:lstStyle/>
          <a:p>
            <a:pPr>
              <a:defRPr/>
            </a:pPr>
            <a:endParaRPr lang="es-ES" sz="900" b="1" dirty="0"/>
          </a:p>
          <a:p>
            <a:pPr marL="354013" indent="-354013" algn="l">
              <a:buAutoNum type="romanUcPeriod"/>
              <a:defRPr/>
            </a:pPr>
            <a:r>
              <a:rPr lang="es-ES" b="1" dirty="0" smtClean="0"/>
              <a:t> La Integridad Académica</a:t>
            </a:r>
            <a:r>
              <a:rPr lang="es-ES" b="1" dirty="0"/>
              <a:t> </a:t>
            </a:r>
            <a:r>
              <a:rPr lang="es-ES" b="1" dirty="0" smtClean="0"/>
              <a:t>en Medicina </a:t>
            </a:r>
          </a:p>
          <a:p>
            <a:pPr>
              <a:defRPr/>
            </a:pPr>
            <a:endParaRPr lang="es-ES" sz="1400" b="1" dirty="0" smtClean="0"/>
          </a:p>
          <a:p>
            <a:pPr algn="l">
              <a:defRPr/>
            </a:pPr>
            <a:r>
              <a:rPr lang="es-ES" sz="2800" b="1" dirty="0" smtClean="0"/>
              <a:t>II. La Ética Médica en la práctica y en    </a:t>
            </a:r>
          </a:p>
          <a:p>
            <a:pPr algn="l">
              <a:defRPr/>
            </a:pPr>
            <a:r>
              <a:rPr lang="es-ES" sz="2800" b="1" dirty="0"/>
              <a:t> </a:t>
            </a:r>
            <a:r>
              <a:rPr lang="es-ES" sz="2800" b="1" dirty="0" smtClean="0"/>
              <a:t>    la investigación</a:t>
            </a:r>
            <a:endParaRPr lang="es-ES" sz="2800" b="1" dirty="0"/>
          </a:p>
        </p:txBody>
      </p:sp>
      <p:sp>
        <p:nvSpPr>
          <p:cNvPr id="3079" name="Text Box 7"/>
          <p:cNvSpPr txBox="1">
            <a:spLocks noChangeArrowheads="1"/>
          </p:cNvSpPr>
          <p:nvPr/>
        </p:nvSpPr>
        <p:spPr bwMode="auto">
          <a:xfrm>
            <a:off x="6024018" y="5517232"/>
            <a:ext cx="2792751" cy="1015663"/>
          </a:xfrm>
          <a:prstGeom prst="rect">
            <a:avLst/>
          </a:prstGeom>
          <a:noFill/>
          <a:ln>
            <a:noFill/>
          </a:ln>
          <a:extLst/>
        </p:spPr>
        <p:txBody>
          <a:bodyPr wrap="none">
            <a:spAutoFit/>
          </a:bodyPr>
          <a:lstStyle>
            <a:lvl1pPr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r" eaLnBrk="1" hangingPunct="1">
              <a:defRPr/>
            </a:pPr>
            <a:r>
              <a:rPr lang="es-ES_tradnl" sz="1600" b="1" dirty="0" smtClean="0"/>
              <a:t>Ximena Páez</a:t>
            </a:r>
          </a:p>
          <a:p>
            <a:pPr algn="r" eaLnBrk="1" hangingPunct="1">
              <a:defRPr/>
            </a:pPr>
            <a:r>
              <a:rPr lang="es-ES_tradnl" sz="1600" b="1" dirty="0" smtClean="0"/>
              <a:t>Prof. Titular</a:t>
            </a:r>
          </a:p>
          <a:p>
            <a:pPr algn="r" eaLnBrk="1" hangingPunct="1">
              <a:defRPr/>
            </a:pPr>
            <a:r>
              <a:rPr lang="es-ES_tradnl" sz="1400" b="1" dirty="0" smtClean="0"/>
              <a:t>Facultad de Medicina</a:t>
            </a:r>
          </a:p>
          <a:p>
            <a:pPr algn="r" eaLnBrk="1" hangingPunct="1">
              <a:defRPr/>
            </a:pPr>
            <a:r>
              <a:rPr lang="es-ES_tradnl" sz="1400" b="1" dirty="0" err="1" smtClean="0"/>
              <a:t>Lab</a:t>
            </a:r>
            <a:r>
              <a:rPr lang="es-ES_tradnl" sz="1400" b="1" dirty="0" smtClean="0"/>
              <a:t>. Fisiología de la Conducta</a:t>
            </a:r>
          </a:p>
        </p:txBody>
      </p:sp>
      <p:sp>
        <p:nvSpPr>
          <p:cNvPr id="2" name="1 Rectángulo"/>
          <p:cNvSpPr/>
          <p:nvPr/>
        </p:nvSpPr>
        <p:spPr>
          <a:xfrm>
            <a:off x="2725985" y="4189280"/>
            <a:ext cx="3692036" cy="4616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lvl="0">
              <a:defRPr/>
            </a:pPr>
            <a:r>
              <a:rPr lang="es-ES" sz="2400" dirty="0" smtClean="0">
                <a:solidFill>
                  <a:srgbClr val="000000"/>
                </a:solidFill>
              </a:rPr>
              <a:t>7 y 9 noviembre </a:t>
            </a:r>
            <a:r>
              <a:rPr lang="es-ES" sz="2400" dirty="0">
                <a:solidFill>
                  <a:srgbClr val="000000"/>
                </a:solidFill>
              </a:rPr>
              <a:t>de </a:t>
            </a:r>
            <a:r>
              <a:rPr lang="es-ES" sz="2400" dirty="0" smtClean="0">
                <a:solidFill>
                  <a:srgbClr val="000000"/>
                </a:solidFill>
              </a:rPr>
              <a:t>2017</a:t>
            </a:r>
          </a:p>
        </p:txBody>
      </p:sp>
      <p:sp>
        <p:nvSpPr>
          <p:cNvPr id="3" name="2 Rectángulo"/>
          <p:cNvSpPr/>
          <p:nvPr/>
        </p:nvSpPr>
        <p:spPr>
          <a:xfrm>
            <a:off x="1605747" y="1387108"/>
            <a:ext cx="5814646" cy="769441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>
              <a:defRPr/>
            </a:pPr>
            <a:r>
              <a:rPr lang="es-ES" sz="2200" dirty="0" smtClean="0"/>
              <a:t>Seminario Tema 5 </a:t>
            </a:r>
          </a:p>
          <a:p>
            <a:pPr>
              <a:defRPr/>
            </a:pPr>
            <a:r>
              <a:rPr lang="es-ES" sz="2200" dirty="0" smtClean="0">
                <a:solidFill>
                  <a:srgbClr val="0000FF"/>
                </a:solidFill>
              </a:rPr>
              <a:t>“Aspectos éticos de las ciencias médicas” </a:t>
            </a:r>
            <a:endParaRPr lang="es-ES" sz="2200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20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8" grpId="0" animBg="1"/>
      <p:bldP spid="3079" grpId="0"/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1EA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5"/>
          <p:cNvSpPr txBox="1">
            <a:spLocks noChangeArrowheads="1"/>
          </p:cNvSpPr>
          <p:nvPr/>
        </p:nvSpPr>
        <p:spPr bwMode="auto">
          <a:xfrm>
            <a:off x="1861740" y="925845"/>
            <a:ext cx="5420519" cy="1077218"/>
          </a:xfrm>
          <a:prstGeom prst="rect">
            <a:avLst/>
          </a:prstGeom>
          <a:solidFill>
            <a:schemeClr val="bg1"/>
          </a:solidFill>
          <a:ln w="28575">
            <a:solidFill>
              <a:srgbClr val="0000FF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31750"/>
          </a:effectLst>
          <a:scene3d>
            <a:camera prst="orthographicFront"/>
            <a:lightRig rig="threePt" dir="t"/>
          </a:scene3d>
          <a:sp3d>
            <a:bevelT/>
          </a:sp3d>
          <a:extLst/>
        </p:spPr>
        <p:txBody>
          <a:bodyPr wrap="square">
            <a:spAutoFit/>
          </a:bodyPr>
          <a:lstStyle/>
          <a:p>
            <a:pPr marL="171450" indent="-171450">
              <a:buClr>
                <a:srgbClr val="FF3399"/>
              </a:buClr>
              <a:buFont typeface="Arial" panose="020B0604020202020204" pitchFamily="34" charset="0"/>
              <a:buChar char="•"/>
              <a:defRPr/>
            </a:pPr>
            <a:endParaRPr lang="es-ES_tradnl" sz="1000" dirty="0" smtClean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>
              <a:buClr>
                <a:srgbClr val="FF3399"/>
              </a:buClr>
              <a:buFont typeface="Arial" panose="020B0604020202020204" pitchFamily="34" charset="0"/>
              <a:buChar char="•"/>
              <a:defRPr/>
            </a:pPr>
            <a:r>
              <a:rPr lang="es-ES_tradnl" sz="24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Conducta previa como estudiantes </a:t>
            </a:r>
          </a:p>
          <a:p>
            <a:pPr>
              <a:buClr>
                <a:srgbClr val="FF3399"/>
              </a:buClr>
              <a:defRPr/>
            </a:pPr>
            <a:r>
              <a:rPr lang="es-ES_tradnl" dirty="0" smtClean="0">
                <a:solidFill>
                  <a:srgbClr val="000000"/>
                </a:solidFill>
              </a:rPr>
              <a:t>M. </a:t>
            </a:r>
            <a:r>
              <a:rPr lang="es-ES_tradnl" dirty="0" err="1" smtClean="0">
                <a:solidFill>
                  <a:srgbClr val="000000"/>
                </a:solidFill>
              </a:rPr>
              <a:t>Papadakis</a:t>
            </a:r>
            <a:r>
              <a:rPr lang="es-ES_tradnl" dirty="0" smtClean="0">
                <a:solidFill>
                  <a:srgbClr val="000000"/>
                </a:solidFill>
              </a:rPr>
              <a:t> et al. NEJM 2005</a:t>
            </a:r>
            <a:endParaRPr lang="es-ES_tradnl" sz="2400" dirty="0" smtClean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Clr>
                <a:srgbClr val="FF3399"/>
              </a:buClr>
              <a:defRPr/>
            </a:pPr>
            <a:endParaRPr lang="es-ES_tradnl" sz="1000" dirty="0" smtClean="0">
              <a:solidFill>
                <a:srgbClr val="000000"/>
              </a:solidFill>
            </a:endParaRPr>
          </a:p>
        </p:txBody>
      </p:sp>
      <p:sp>
        <p:nvSpPr>
          <p:cNvPr id="6" name="Text Box 4"/>
          <p:cNvSpPr txBox="1">
            <a:spLocks noChangeArrowheads="1"/>
          </p:cNvSpPr>
          <p:nvPr/>
        </p:nvSpPr>
        <p:spPr bwMode="auto">
          <a:xfrm>
            <a:off x="7688263" y="6577013"/>
            <a:ext cx="1439368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_tradnl" sz="1200" dirty="0">
                <a:solidFill>
                  <a:srgbClr val="808080"/>
                </a:solidFill>
                <a:latin typeface="Arial" charset="0"/>
              </a:rPr>
              <a:t>X. Páez ULA </a:t>
            </a:r>
            <a:r>
              <a:rPr lang="es-ES_tradnl" sz="1200" dirty="0" smtClean="0">
                <a:solidFill>
                  <a:srgbClr val="808080"/>
                </a:solidFill>
                <a:latin typeface="Arial" charset="0"/>
              </a:rPr>
              <a:t>2017</a:t>
            </a:r>
            <a:endParaRPr lang="es-ES_tradnl" sz="1200" dirty="0">
              <a:solidFill>
                <a:srgbClr val="808080"/>
              </a:solidFill>
              <a:latin typeface="Arial" charset="0"/>
            </a:endParaRPr>
          </a:p>
        </p:txBody>
      </p:sp>
      <p:sp>
        <p:nvSpPr>
          <p:cNvPr id="5" name="Rectángulo 4"/>
          <p:cNvSpPr/>
          <p:nvPr/>
        </p:nvSpPr>
        <p:spPr>
          <a:xfrm>
            <a:off x="899592" y="6132341"/>
            <a:ext cx="7344816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i="1" dirty="0"/>
              <a:t>Disciplinary Action by Medical </a:t>
            </a:r>
            <a:r>
              <a:rPr lang="en-US" sz="1100" i="1" dirty="0" smtClean="0"/>
              <a:t>Boards and </a:t>
            </a:r>
            <a:r>
              <a:rPr lang="en-US" sz="1100" i="1" dirty="0"/>
              <a:t>Prior Behavior in Medical </a:t>
            </a:r>
            <a:r>
              <a:rPr lang="en-US" sz="1100" i="1" dirty="0" smtClean="0"/>
              <a:t>School</a:t>
            </a:r>
            <a:r>
              <a:rPr lang="en-US" sz="1100" dirty="0" smtClean="0"/>
              <a:t>. </a:t>
            </a:r>
            <a:r>
              <a:rPr lang="es-VE" sz="1100" dirty="0" smtClean="0"/>
              <a:t>N </a:t>
            </a:r>
            <a:r>
              <a:rPr lang="es-VE" sz="1100" dirty="0" err="1" smtClean="0"/>
              <a:t>Engl</a:t>
            </a:r>
            <a:r>
              <a:rPr lang="es-VE" sz="1100" dirty="0" smtClean="0"/>
              <a:t> J </a:t>
            </a:r>
            <a:r>
              <a:rPr lang="es-VE" sz="1100" dirty="0" err="1" smtClean="0"/>
              <a:t>Med</a:t>
            </a:r>
            <a:r>
              <a:rPr lang="es-VE" sz="1100" dirty="0" smtClean="0"/>
              <a:t> 2005; 353:2673-82</a:t>
            </a:r>
            <a:endParaRPr lang="es-VE" sz="1100" dirty="0"/>
          </a:p>
        </p:txBody>
      </p:sp>
      <p:sp>
        <p:nvSpPr>
          <p:cNvPr id="8" name="Rectángulo 7"/>
          <p:cNvSpPr/>
          <p:nvPr/>
        </p:nvSpPr>
        <p:spPr>
          <a:xfrm>
            <a:off x="1403648" y="2194406"/>
            <a:ext cx="6606531" cy="37548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2200" dirty="0" smtClean="0"/>
              <a:t>“… </a:t>
            </a:r>
            <a:r>
              <a:rPr lang="en-US" sz="2200" dirty="0" err="1" smtClean="0"/>
              <a:t>acción</a:t>
            </a:r>
            <a:r>
              <a:rPr lang="en-US" sz="2200" dirty="0" smtClean="0"/>
              <a:t> </a:t>
            </a:r>
            <a:r>
              <a:rPr lang="en-US" sz="2200" dirty="0" err="1" smtClean="0"/>
              <a:t>disciplinaria</a:t>
            </a:r>
            <a:r>
              <a:rPr lang="en-US" sz="2200" dirty="0" smtClean="0"/>
              <a:t> </a:t>
            </a:r>
            <a:r>
              <a:rPr lang="en-US" sz="2200" dirty="0" err="1" smtClean="0"/>
              <a:t>aplicada</a:t>
            </a:r>
            <a:r>
              <a:rPr lang="en-US" sz="2200" dirty="0" smtClean="0"/>
              <a:t> </a:t>
            </a:r>
            <a:r>
              <a:rPr lang="en-US" sz="2200" dirty="0" err="1" smtClean="0"/>
              <a:t>por</a:t>
            </a:r>
            <a:r>
              <a:rPr lang="en-US" sz="2200" dirty="0" smtClean="0"/>
              <a:t> </a:t>
            </a:r>
            <a:r>
              <a:rPr lang="en-US" sz="2200" dirty="0" err="1"/>
              <a:t>colegios</a:t>
            </a:r>
            <a:r>
              <a:rPr lang="en-US" sz="2200" dirty="0"/>
              <a:t> </a:t>
            </a:r>
            <a:r>
              <a:rPr lang="en-US" sz="2200" dirty="0" err="1" smtClean="0"/>
              <a:t>médicos</a:t>
            </a:r>
            <a:r>
              <a:rPr lang="en-US" sz="2200" dirty="0" smtClean="0"/>
              <a:t> a </a:t>
            </a:r>
            <a:r>
              <a:rPr lang="en-US" sz="2200" dirty="0" err="1" smtClean="0"/>
              <a:t>médicos</a:t>
            </a:r>
            <a:r>
              <a:rPr lang="en-US" sz="2200" dirty="0" smtClean="0"/>
              <a:t> </a:t>
            </a:r>
            <a:r>
              <a:rPr lang="en-US" sz="2200" dirty="0" err="1" smtClean="0"/>
              <a:t>practicantes</a:t>
            </a:r>
            <a:r>
              <a:rPr lang="en-US" sz="2200" dirty="0" smtClean="0"/>
              <a:t> </a:t>
            </a:r>
            <a:r>
              <a:rPr lang="en-US" sz="2200" dirty="0" err="1" smtClean="0"/>
              <a:t>estuvo</a:t>
            </a:r>
            <a:r>
              <a:rPr lang="en-US" sz="2200" dirty="0" smtClean="0"/>
              <a:t> </a:t>
            </a:r>
            <a:r>
              <a:rPr lang="en-US" sz="2200" dirty="0" err="1" smtClean="0"/>
              <a:t>muy</a:t>
            </a:r>
            <a:r>
              <a:rPr lang="en-US" sz="2200" dirty="0" smtClean="0"/>
              <a:t> </a:t>
            </a:r>
            <a:r>
              <a:rPr lang="en-US" sz="2200" dirty="0" err="1" smtClean="0"/>
              <a:t>asociada</a:t>
            </a:r>
            <a:r>
              <a:rPr lang="en-US" sz="2200" dirty="0" smtClean="0"/>
              <a:t> con </a:t>
            </a:r>
            <a:r>
              <a:rPr lang="en-US" sz="2200" dirty="0" err="1" smtClean="0"/>
              <a:t>su</a:t>
            </a:r>
            <a:r>
              <a:rPr lang="en-US" sz="2200" dirty="0" smtClean="0"/>
              <a:t> </a:t>
            </a:r>
            <a:r>
              <a:rPr lang="en-US" sz="2200" dirty="0" err="1" smtClean="0"/>
              <a:t>conducta</a:t>
            </a:r>
            <a:r>
              <a:rPr lang="en-US" sz="2200" dirty="0" smtClean="0"/>
              <a:t> no </a:t>
            </a:r>
            <a:r>
              <a:rPr lang="en-US" sz="2200" dirty="0" err="1" smtClean="0"/>
              <a:t>profesional</a:t>
            </a:r>
            <a:r>
              <a:rPr lang="en-US" sz="2200" dirty="0" smtClean="0"/>
              <a:t> en la </a:t>
            </a:r>
            <a:r>
              <a:rPr lang="en-US" sz="2200" dirty="0" err="1" smtClean="0"/>
              <a:t>escuela</a:t>
            </a:r>
            <a:r>
              <a:rPr lang="en-US" sz="2200" dirty="0" smtClean="0"/>
              <a:t> de </a:t>
            </a:r>
            <a:r>
              <a:rPr lang="en-US" sz="2200" dirty="0" err="1" smtClean="0"/>
              <a:t>medicina</a:t>
            </a:r>
            <a:r>
              <a:rPr lang="en-US" sz="2200" dirty="0" smtClean="0"/>
              <a:t>.</a:t>
            </a:r>
          </a:p>
          <a:p>
            <a:pPr algn="l"/>
            <a:endParaRPr lang="en-US" sz="900" dirty="0"/>
          </a:p>
          <a:p>
            <a:pPr algn="l"/>
            <a:r>
              <a:rPr lang="en-US" sz="2200" dirty="0" err="1" smtClean="0"/>
              <a:t>Estudiantes</a:t>
            </a:r>
            <a:r>
              <a:rPr lang="en-US" sz="2200" dirty="0" smtClean="0"/>
              <a:t> con la </a:t>
            </a:r>
            <a:r>
              <a:rPr lang="en-US" sz="2200" dirty="0" err="1" smtClean="0"/>
              <a:t>asociación</a:t>
            </a:r>
            <a:r>
              <a:rPr lang="en-US" sz="2200" dirty="0" smtClean="0"/>
              <a:t> </a:t>
            </a:r>
            <a:r>
              <a:rPr lang="en-US" sz="2200" dirty="0" err="1" smtClean="0"/>
              <a:t>más</a:t>
            </a:r>
            <a:r>
              <a:rPr lang="en-US" sz="2200" dirty="0" smtClean="0"/>
              <a:t> </a:t>
            </a:r>
            <a:r>
              <a:rPr lang="en-US" sz="2200" dirty="0" err="1" smtClean="0"/>
              <a:t>fuerte</a:t>
            </a:r>
            <a:r>
              <a:rPr lang="en-US" sz="2200" dirty="0" smtClean="0"/>
              <a:t> </a:t>
            </a:r>
            <a:r>
              <a:rPr lang="en-US" sz="2200" dirty="0" err="1" smtClean="0"/>
              <a:t>fueron</a:t>
            </a:r>
            <a:r>
              <a:rPr lang="en-US" sz="2200" dirty="0" smtClean="0"/>
              <a:t> los </a:t>
            </a:r>
            <a:r>
              <a:rPr lang="en-US" sz="2200" dirty="0" err="1" smtClean="0"/>
              <a:t>descritos</a:t>
            </a:r>
            <a:r>
              <a:rPr lang="en-US" sz="2200" dirty="0" smtClean="0"/>
              <a:t> </a:t>
            </a:r>
            <a:r>
              <a:rPr lang="en-US" sz="2200" dirty="0" err="1" smtClean="0"/>
              <a:t>como</a:t>
            </a:r>
            <a:r>
              <a:rPr lang="en-US" sz="2200" dirty="0" smtClean="0"/>
              <a:t> </a:t>
            </a:r>
            <a:r>
              <a:rPr lang="en-US" sz="2200" dirty="0" err="1" smtClean="0"/>
              <a:t>irresponsables</a:t>
            </a:r>
            <a:r>
              <a:rPr lang="en-US" sz="2200" dirty="0" smtClean="0"/>
              <a:t> o con </a:t>
            </a:r>
            <a:r>
              <a:rPr lang="en-US" sz="2200" dirty="0" err="1" smtClean="0"/>
              <a:t>menor</a:t>
            </a:r>
            <a:r>
              <a:rPr lang="en-US" sz="2200" dirty="0" smtClean="0"/>
              <a:t> </a:t>
            </a:r>
            <a:r>
              <a:rPr lang="en-US" sz="2200" dirty="0" err="1" smtClean="0"/>
              <a:t>capacidad</a:t>
            </a:r>
            <a:r>
              <a:rPr lang="en-US" sz="2200" dirty="0" smtClean="0"/>
              <a:t> para </a:t>
            </a:r>
            <a:r>
              <a:rPr lang="en-US" sz="2200" dirty="0" err="1" smtClean="0"/>
              <a:t>mejorar</a:t>
            </a:r>
            <a:r>
              <a:rPr lang="en-US" sz="2200" dirty="0" smtClean="0"/>
              <a:t> </a:t>
            </a:r>
            <a:r>
              <a:rPr lang="en-US" sz="2200" dirty="0" err="1" smtClean="0"/>
              <a:t>su</a:t>
            </a:r>
            <a:r>
              <a:rPr lang="en-US" sz="2200" dirty="0" smtClean="0"/>
              <a:t> </a:t>
            </a:r>
            <a:r>
              <a:rPr lang="en-US" sz="2200" dirty="0" err="1" smtClean="0"/>
              <a:t>conducta</a:t>
            </a:r>
            <a:r>
              <a:rPr lang="en-US" sz="2200" dirty="0" smtClean="0"/>
              <a:t>. </a:t>
            </a:r>
          </a:p>
          <a:p>
            <a:pPr algn="l"/>
            <a:endParaRPr lang="en-US" sz="900" dirty="0"/>
          </a:p>
          <a:p>
            <a:pPr algn="l"/>
            <a:r>
              <a:rPr lang="en-US" sz="2200" dirty="0" smtClean="0"/>
              <a:t>El </a:t>
            </a:r>
            <a:r>
              <a:rPr lang="en-US" sz="2200" dirty="0" err="1" smtClean="0"/>
              <a:t>profesionalismo</a:t>
            </a:r>
            <a:r>
              <a:rPr lang="en-US" sz="2200" dirty="0" smtClean="0"/>
              <a:t> </a:t>
            </a:r>
            <a:r>
              <a:rPr lang="en-US" sz="2200" dirty="0" err="1" smtClean="0"/>
              <a:t>debería</a:t>
            </a:r>
            <a:r>
              <a:rPr lang="en-US" sz="2200" dirty="0" smtClean="0"/>
              <a:t> </a:t>
            </a:r>
            <a:r>
              <a:rPr lang="en-US" sz="2200" dirty="0" err="1" smtClean="0"/>
              <a:t>tener</a:t>
            </a:r>
            <a:r>
              <a:rPr lang="en-US" sz="2200" dirty="0" smtClean="0"/>
              <a:t> un </a:t>
            </a:r>
            <a:r>
              <a:rPr lang="en-US" sz="2200" dirty="0" err="1" smtClean="0"/>
              <a:t>rol</a:t>
            </a:r>
            <a:r>
              <a:rPr lang="en-US" sz="2200" dirty="0" smtClean="0"/>
              <a:t> central en la academia </a:t>
            </a:r>
            <a:r>
              <a:rPr lang="en-US" sz="2200" dirty="0" err="1" smtClean="0"/>
              <a:t>médica</a:t>
            </a:r>
            <a:r>
              <a:rPr lang="en-US" sz="2200" dirty="0" smtClean="0"/>
              <a:t> y a lo largo de la </a:t>
            </a:r>
            <a:r>
              <a:rPr lang="en-US" sz="2200" dirty="0" err="1" smtClean="0"/>
              <a:t>carrera</a:t>
            </a:r>
            <a:r>
              <a:rPr lang="en-US" sz="2200" dirty="0" smtClean="0"/>
              <a:t> de </a:t>
            </a:r>
            <a:r>
              <a:rPr lang="en-US" sz="2200" dirty="0" err="1" smtClean="0"/>
              <a:t>uno</a:t>
            </a:r>
            <a:r>
              <a:rPr lang="en-US" sz="2200" dirty="0" smtClean="0"/>
              <a:t>”. </a:t>
            </a:r>
            <a:endParaRPr lang="es-VE" sz="2200" dirty="0"/>
          </a:p>
        </p:txBody>
      </p:sp>
    </p:spTree>
    <p:extLst>
      <p:ext uri="{BB962C8B-B14F-4D97-AF65-F5344CB8AC3E}">
        <p14:creationId xmlns:p14="http://schemas.microsoft.com/office/powerpoint/2010/main" val="35467879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1EA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5"/>
          <p:cNvSpPr txBox="1">
            <a:spLocks noChangeArrowheads="1"/>
          </p:cNvSpPr>
          <p:nvPr/>
        </p:nvSpPr>
        <p:spPr bwMode="auto">
          <a:xfrm>
            <a:off x="1570127" y="548680"/>
            <a:ext cx="6139259" cy="1138773"/>
          </a:xfrm>
          <a:prstGeom prst="rect">
            <a:avLst/>
          </a:prstGeom>
          <a:solidFill>
            <a:schemeClr val="bg1"/>
          </a:solidFill>
          <a:ln w="28575">
            <a:solidFill>
              <a:srgbClr val="0000FF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31750"/>
          </a:effectLst>
          <a:scene3d>
            <a:camera prst="orthographicFront"/>
            <a:lightRig rig="threePt" dir="t"/>
          </a:scene3d>
          <a:sp3d>
            <a:bevelT/>
          </a:sp3d>
          <a:extLst/>
        </p:spPr>
        <p:txBody>
          <a:bodyPr wrap="square">
            <a:spAutoFit/>
          </a:bodyPr>
          <a:lstStyle/>
          <a:p>
            <a:pPr>
              <a:buClr>
                <a:srgbClr val="FF3399"/>
              </a:buClr>
              <a:defRPr/>
            </a:pPr>
            <a:endParaRPr lang="es-ES_tradnl" sz="1000" dirty="0" smtClean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>
              <a:buClr>
                <a:srgbClr val="FF3399"/>
              </a:buClr>
              <a:buFont typeface="Arial" panose="020B0604020202020204" pitchFamily="34" charset="0"/>
              <a:buChar char="•"/>
              <a:defRPr/>
            </a:pPr>
            <a:r>
              <a:rPr lang="es-ES_tradnl" sz="28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Responsabilidades de médicos</a:t>
            </a:r>
          </a:p>
          <a:p>
            <a:pPr>
              <a:buClr>
                <a:srgbClr val="FF3399"/>
              </a:buClr>
              <a:defRPr/>
            </a:pPr>
            <a:r>
              <a:rPr lang="es-ES_tradnl" dirty="0">
                <a:solidFill>
                  <a:srgbClr val="000000"/>
                </a:solidFill>
              </a:rPr>
              <a:t>Profesionalismo en el nuevo milenio ABIM 2002</a:t>
            </a:r>
          </a:p>
          <a:p>
            <a:pPr>
              <a:buClr>
                <a:srgbClr val="FF3399"/>
              </a:buClr>
              <a:defRPr/>
            </a:pPr>
            <a:endParaRPr lang="es-ES_tradnl" sz="1000" dirty="0" smtClean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Text Box 4"/>
          <p:cNvSpPr txBox="1">
            <a:spLocks noChangeArrowheads="1"/>
          </p:cNvSpPr>
          <p:nvPr/>
        </p:nvSpPr>
        <p:spPr bwMode="auto">
          <a:xfrm>
            <a:off x="0" y="6577013"/>
            <a:ext cx="1439368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_tradnl" sz="1200" dirty="0">
                <a:solidFill>
                  <a:srgbClr val="808080"/>
                </a:solidFill>
                <a:latin typeface="Arial" charset="0"/>
              </a:rPr>
              <a:t>X. Páez ULA </a:t>
            </a:r>
            <a:r>
              <a:rPr lang="es-ES_tradnl" sz="1200" dirty="0" smtClean="0">
                <a:solidFill>
                  <a:srgbClr val="808080"/>
                </a:solidFill>
                <a:latin typeface="Arial" charset="0"/>
              </a:rPr>
              <a:t>2017</a:t>
            </a:r>
            <a:endParaRPr lang="es-ES_tradnl" sz="1200" dirty="0">
              <a:solidFill>
                <a:srgbClr val="808080"/>
              </a:solidFill>
              <a:latin typeface="Arial" charset="0"/>
            </a:endParaRPr>
          </a:p>
        </p:txBody>
      </p:sp>
      <p:sp>
        <p:nvSpPr>
          <p:cNvPr id="4" name="CuadroTexto 3"/>
          <p:cNvSpPr txBox="1"/>
          <p:nvPr/>
        </p:nvSpPr>
        <p:spPr>
          <a:xfrm>
            <a:off x="395536" y="2132856"/>
            <a:ext cx="3600400" cy="3231654"/>
          </a:xfrm>
          <a:prstGeom prst="rect">
            <a:avLst/>
          </a:prstGeom>
          <a:solidFill>
            <a:srgbClr val="EEF8E4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s-VE" sz="2800" dirty="0" smtClean="0"/>
              <a:t>Principios</a:t>
            </a:r>
          </a:p>
          <a:p>
            <a:endParaRPr lang="es-VE" sz="800" dirty="0" smtClean="0"/>
          </a:p>
          <a:p>
            <a:pPr marL="176213" indent="-176213" algn="l">
              <a:buFont typeface="Arial" panose="020B0604020202020204" pitchFamily="34" charset="0"/>
              <a:buChar char="•"/>
            </a:pPr>
            <a:r>
              <a:rPr lang="es-VE" sz="2400" dirty="0" smtClean="0"/>
              <a:t>Primacía del bienestar del paciente</a:t>
            </a:r>
          </a:p>
          <a:p>
            <a:pPr marL="176213" indent="-176213" algn="l">
              <a:buFont typeface="Arial" panose="020B0604020202020204" pitchFamily="34" charset="0"/>
              <a:buChar char="•"/>
            </a:pPr>
            <a:endParaRPr lang="es-VE" sz="2400" dirty="0" smtClean="0"/>
          </a:p>
          <a:p>
            <a:pPr marL="176213" indent="-176213" algn="l">
              <a:buFont typeface="Arial" panose="020B0604020202020204" pitchFamily="34" charset="0"/>
              <a:buChar char="•"/>
            </a:pPr>
            <a:r>
              <a:rPr lang="es-VE" sz="2400" dirty="0" smtClean="0"/>
              <a:t>Autonomía del paciente</a:t>
            </a:r>
          </a:p>
          <a:p>
            <a:pPr marL="176213" indent="-176213" algn="l">
              <a:buFont typeface="Arial" panose="020B0604020202020204" pitchFamily="34" charset="0"/>
              <a:buChar char="•"/>
            </a:pPr>
            <a:endParaRPr lang="es-VE" sz="2400" dirty="0" smtClean="0"/>
          </a:p>
          <a:p>
            <a:pPr marL="176213" indent="-176213" algn="l">
              <a:buFont typeface="Arial" panose="020B0604020202020204" pitchFamily="34" charset="0"/>
              <a:buChar char="•"/>
            </a:pPr>
            <a:r>
              <a:rPr lang="es-VE" sz="2400" dirty="0" smtClean="0"/>
              <a:t>Justicia social</a:t>
            </a:r>
            <a:endParaRPr lang="es-VE" sz="2400" dirty="0"/>
          </a:p>
        </p:txBody>
      </p:sp>
      <p:sp>
        <p:nvSpPr>
          <p:cNvPr id="7" name="CuadroTexto 6"/>
          <p:cNvSpPr txBox="1"/>
          <p:nvPr/>
        </p:nvSpPr>
        <p:spPr>
          <a:xfrm>
            <a:off x="4427984" y="2132856"/>
            <a:ext cx="4392488" cy="4524315"/>
          </a:xfrm>
          <a:prstGeom prst="rect">
            <a:avLst/>
          </a:prstGeom>
          <a:solidFill>
            <a:srgbClr val="FFEFF5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endParaRPr lang="es-VE" sz="800" dirty="0" smtClean="0"/>
          </a:p>
          <a:p>
            <a:pPr marL="176213" indent="-176213" algn="l">
              <a:buFont typeface="Arial" panose="020B0604020202020204" pitchFamily="34" charset="0"/>
              <a:buChar char="•"/>
            </a:pPr>
            <a:r>
              <a:rPr lang="es-VE" dirty="0" smtClean="0"/>
              <a:t>Competencia profesional</a:t>
            </a:r>
          </a:p>
          <a:p>
            <a:pPr marL="176213" indent="-176213" algn="l">
              <a:buFont typeface="Arial" panose="020B0604020202020204" pitchFamily="34" charset="0"/>
              <a:buChar char="•"/>
            </a:pPr>
            <a:r>
              <a:rPr lang="es-VE" dirty="0" smtClean="0"/>
              <a:t>Honestidad con pacientes</a:t>
            </a:r>
          </a:p>
          <a:p>
            <a:pPr marL="176213" indent="-176213" algn="l">
              <a:buFont typeface="Arial" panose="020B0604020202020204" pitchFamily="34" charset="0"/>
              <a:buChar char="•"/>
            </a:pPr>
            <a:r>
              <a:rPr lang="es-VE" dirty="0" smtClean="0"/>
              <a:t>Confidencialidad del paciente</a:t>
            </a:r>
          </a:p>
          <a:p>
            <a:pPr marL="176213" indent="-176213" algn="l">
              <a:buFont typeface="Arial" panose="020B0604020202020204" pitchFamily="34" charset="0"/>
              <a:buChar char="•"/>
            </a:pPr>
            <a:r>
              <a:rPr lang="es-VE" dirty="0" smtClean="0"/>
              <a:t>Relaciones apropiadas con pacientes</a:t>
            </a:r>
          </a:p>
          <a:p>
            <a:pPr marL="176213" indent="-176213" algn="l">
              <a:buFont typeface="Arial" panose="020B0604020202020204" pitchFamily="34" charset="0"/>
              <a:buChar char="•"/>
            </a:pPr>
            <a:r>
              <a:rPr lang="es-VE" dirty="0" smtClean="0"/>
              <a:t>Mejorar calidad de la atención</a:t>
            </a:r>
          </a:p>
          <a:p>
            <a:pPr marL="176213" indent="-176213" algn="l">
              <a:buFont typeface="Arial" panose="020B0604020202020204" pitchFamily="34" charset="0"/>
              <a:buChar char="•"/>
            </a:pPr>
            <a:r>
              <a:rPr lang="es-VE" dirty="0" smtClean="0"/>
              <a:t>Mejorar acceso a la atención</a:t>
            </a:r>
          </a:p>
          <a:p>
            <a:pPr marL="176213" indent="-176213" algn="l">
              <a:buFont typeface="Arial" panose="020B0604020202020204" pitchFamily="34" charset="0"/>
              <a:buChar char="•"/>
            </a:pPr>
            <a:r>
              <a:rPr lang="es-VE" dirty="0" smtClean="0"/>
              <a:t>Justa distribución de recursos limitados</a:t>
            </a:r>
          </a:p>
          <a:p>
            <a:pPr marL="176213" indent="-176213" algn="l">
              <a:buFont typeface="Arial" panose="020B0604020202020204" pitchFamily="34" charset="0"/>
              <a:buChar char="•"/>
            </a:pPr>
            <a:r>
              <a:rPr lang="es-VE" dirty="0" smtClean="0"/>
              <a:t>Conocimiento científico</a:t>
            </a:r>
          </a:p>
          <a:p>
            <a:pPr marL="176213" indent="-176213" algn="l">
              <a:buFont typeface="Arial" panose="020B0604020202020204" pitchFamily="34" charset="0"/>
              <a:buChar char="•"/>
            </a:pPr>
            <a:r>
              <a:rPr lang="es-VE" dirty="0" smtClean="0"/>
              <a:t>Manejo apropiado de conflictos de intereses</a:t>
            </a:r>
          </a:p>
          <a:p>
            <a:pPr marL="176213" indent="-176213" algn="l">
              <a:buFont typeface="Arial" panose="020B0604020202020204" pitchFamily="34" charset="0"/>
              <a:buChar char="•"/>
            </a:pPr>
            <a:r>
              <a:rPr lang="es-VE" dirty="0" smtClean="0"/>
              <a:t>Manejo apropiado de responsabilidades profesionales</a:t>
            </a:r>
          </a:p>
        </p:txBody>
      </p:sp>
    </p:spTree>
    <p:extLst>
      <p:ext uri="{BB962C8B-B14F-4D97-AF65-F5344CB8AC3E}">
        <p14:creationId xmlns:p14="http://schemas.microsoft.com/office/powerpoint/2010/main" val="29577059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1EA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5"/>
          <p:cNvSpPr txBox="1">
            <a:spLocks noChangeArrowheads="1"/>
          </p:cNvSpPr>
          <p:nvPr/>
        </p:nvSpPr>
        <p:spPr bwMode="auto">
          <a:xfrm>
            <a:off x="2293788" y="261305"/>
            <a:ext cx="4556423" cy="1077218"/>
          </a:xfrm>
          <a:prstGeom prst="rect">
            <a:avLst/>
          </a:prstGeom>
          <a:solidFill>
            <a:schemeClr val="bg1"/>
          </a:solidFill>
          <a:ln w="28575">
            <a:solidFill>
              <a:srgbClr val="0000FF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31750"/>
          </a:effectLst>
          <a:scene3d>
            <a:camera prst="orthographicFront"/>
            <a:lightRig rig="threePt" dir="t"/>
          </a:scene3d>
          <a:sp3d>
            <a:bevelT/>
          </a:sp3d>
          <a:extLst/>
        </p:spPr>
        <p:txBody>
          <a:bodyPr wrap="square">
            <a:spAutoFit/>
          </a:bodyPr>
          <a:lstStyle/>
          <a:p>
            <a:pPr marL="171450" indent="-171450">
              <a:buClr>
                <a:srgbClr val="FF3399"/>
              </a:buClr>
              <a:buFont typeface="Arial" panose="020B0604020202020204" pitchFamily="34" charset="0"/>
              <a:buChar char="•"/>
              <a:defRPr/>
            </a:pPr>
            <a:endParaRPr lang="es-ES_tradnl" sz="1000" dirty="0" smtClean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>
              <a:buClr>
                <a:srgbClr val="FF3399"/>
              </a:buClr>
              <a:buFont typeface="Arial" panose="020B0604020202020204" pitchFamily="34" charset="0"/>
              <a:buChar char="•"/>
              <a:defRPr/>
            </a:pPr>
            <a:r>
              <a:rPr lang="es-ES_tradnl" sz="24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Derechos de los Pacientes</a:t>
            </a:r>
          </a:p>
          <a:p>
            <a:pPr>
              <a:buClr>
                <a:srgbClr val="FF3399"/>
              </a:buClr>
              <a:defRPr/>
            </a:pPr>
            <a:r>
              <a:rPr lang="es-ES_tradnl" dirty="0" smtClean="0"/>
              <a:t>    Declaración </a:t>
            </a:r>
            <a:r>
              <a:rPr lang="es-ES_tradnl" dirty="0"/>
              <a:t>Lisboa AMM 2005</a:t>
            </a:r>
            <a:endParaRPr lang="es-ES_tradnl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Clr>
                <a:srgbClr val="FF3399"/>
              </a:buClr>
              <a:defRPr/>
            </a:pPr>
            <a:endParaRPr lang="es-ES_tradnl" sz="1000" dirty="0" smtClean="0">
              <a:solidFill>
                <a:srgbClr val="000000"/>
              </a:solidFill>
            </a:endParaRPr>
          </a:p>
        </p:txBody>
      </p:sp>
      <p:sp>
        <p:nvSpPr>
          <p:cNvPr id="6" name="Text Box 4"/>
          <p:cNvSpPr txBox="1">
            <a:spLocks noChangeArrowheads="1"/>
          </p:cNvSpPr>
          <p:nvPr/>
        </p:nvSpPr>
        <p:spPr bwMode="auto">
          <a:xfrm>
            <a:off x="35892" y="6551504"/>
            <a:ext cx="1439368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_tradnl" sz="1200" dirty="0">
                <a:solidFill>
                  <a:srgbClr val="808080"/>
                </a:solidFill>
                <a:latin typeface="Arial" charset="0"/>
              </a:rPr>
              <a:t>X. Páez ULA </a:t>
            </a:r>
            <a:r>
              <a:rPr lang="es-ES_tradnl" sz="1200" dirty="0" smtClean="0">
                <a:solidFill>
                  <a:srgbClr val="808080"/>
                </a:solidFill>
                <a:latin typeface="Arial" charset="0"/>
              </a:rPr>
              <a:t>2017</a:t>
            </a:r>
            <a:endParaRPr lang="es-ES_tradnl" sz="1200" dirty="0">
              <a:solidFill>
                <a:srgbClr val="808080"/>
              </a:solidFill>
              <a:latin typeface="Arial" charset="0"/>
            </a:endParaRPr>
          </a:p>
        </p:txBody>
      </p:sp>
      <p:pic>
        <p:nvPicPr>
          <p:cNvPr id="5" name="Picture 11" descr="cartel_1_participe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contrast="6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064" t="37653" r="12633" b="25349"/>
          <a:stretch>
            <a:fillRect/>
          </a:stretch>
        </p:blipFill>
        <p:spPr bwMode="auto">
          <a:xfrm>
            <a:off x="778877" y="1766362"/>
            <a:ext cx="2628156" cy="2411220"/>
          </a:xfrm>
          <a:prstGeom prst="rect">
            <a:avLst/>
          </a:prstGeom>
          <a:solidFill>
            <a:srgbClr val="EEF8E4"/>
          </a:solidFill>
          <a:ln w="28575">
            <a:solidFill>
              <a:srgbClr val="0000FF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</p:pic>
      <p:sp>
        <p:nvSpPr>
          <p:cNvPr id="7" name="Text Box 10"/>
          <p:cNvSpPr txBox="1">
            <a:spLocks noChangeArrowheads="1"/>
          </p:cNvSpPr>
          <p:nvPr/>
        </p:nvSpPr>
        <p:spPr bwMode="auto">
          <a:xfrm>
            <a:off x="497129" y="4508641"/>
            <a:ext cx="3168352" cy="1446550"/>
          </a:xfrm>
          <a:prstGeom prst="rect">
            <a:avLst/>
          </a:prstGeom>
          <a:solidFill>
            <a:srgbClr val="EEF8E4"/>
          </a:solidFill>
          <a:ln>
            <a:solidFill>
              <a:srgbClr val="00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s-ES_tradnl" sz="44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¡Primero </a:t>
            </a:r>
            <a:r>
              <a:rPr lang="es-ES_tradnl" sz="44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el </a:t>
            </a:r>
            <a:endParaRPr lang="es-ES_tradnl" sz="44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 algn="ctr"/>
            <a:r>
              <a:rPr lang="es-ES_tradnl" sz="44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P</a:t>
            </a:r>
            <a:r>
              <a:rPr lang="es-ES_tradnl" sz="44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aciente</a:t>
            </a:r>
            <a:r>
              <a:rPr lang="es-ES_tradnl" sz="44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!</a:t>
            </a:r>
          </a:p>
        </p:txBody>
      </p:sp>
      <p:sp>
        <p:nvSpPr>
          <p:cNvPr id="8" name="CuadroTexto 7"/>
          <p:cNvSpPr txBox="1"/>
          <p:nvPr/>
        </p:nvSpPr>
        <p:spPr>
          <a:xfrm>
            <a:off x="3923928" y="1488579"/>
            <a:ext cx="4877022" cy="5201424"/>
          </a:xfrm>
          <a:prstGeom prst="rect">
            <a:avLst/>
          </a:prstGeom>
          <a:solidFill>
            <a:srgbClr val="FFEFF5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endParaRPr lang="es-VE" sz="800" dirty="0" smtClean="0"/>
          </a:p>
          <a:p>
            <a:pPr marL="176213" indent="-176213" algn="l">
              <a:buFont typeface="Arial" panose="020B0604020202020204" pitchFamily="34" charset="0"/>
              <a:buChar char="•"/>
            </a:pPr>
            <a:r>
              <a:rPr lang="es-VE" sz="1800" dirty="0" smtClean="0"/>
              <a:t>Ser tratado sin discriminación</a:t>
            </a:r>
          </a:p>
          <a:p>
            <a:pPr marL="176213" indent="-176213" algn="l">
              <a:buFont typeface="Arial" panose="020B0604020202020204" pitchFamily="34" charset="0"/>
              <a:buChar char="•"/>
            </a:pPr>
            <a:r>
              <a:rPr lang="es-VE" sz="1800" dirty="0" smtClean="0"/>
              <a:t>Ser tratado con confidencialidad y privacidad</a:t>
            </a:r>
          </a:p>
          <a:p>
            <a:pPr marL="176213" indent="-176213" algn="l">
              <a:buFont typeface="Arial" panose="020B0604020202020204" pitchFamily="34" charset="0"/>
              <a:buChar char="•"/>
            </a:pPr>
            <a:r>
              <a:rPr lang="es-VE" sz="1800" dirty="0" smtClean="0"/>
              <a:t>Recibir la mejor atención posible </a:t>
            </a:r>
          </a:p>
          <a:p>
            <a:pPr marL="176213" indent="-176213" algn="l">
              <a:buFont typeface="Arial" panose="020B0604020202020204" pitchFamily="34" charset="0"/>
              <a:buChar char="•"/>
            </a:pPr>
            <a:r>
              <a:rPr lang="es-VE" sz="1800" dirty="0" smtClean="0"/>
              <a:t>Recibir pronto </a:t>
            </a:r>
            <a:r>
              <a:rPr lang="es-VE" sz="1800" dirty="0"/>
              <a:t>alivio del dolor</a:t>
            </a:r>
          </a:p>
          <a:p>
            <a:pPr marL="176213" indent="-176213" algn="l">
              <a:buFont typeface="Arial" panose="020B0604020202020204" pitchFamily="34" charset="0"/>
              <a:buChar char="•"/>
            </a:pPr>
            <a:r>
              <a:rPr lang="es-VE" sz="1800" dirty="0" smtClean="0"/>
              <a:t>Estar informado de todo respecto a su enfermedad y tener sus dudas aclaradas</a:t>
            </a:r>
          </a:p>
          <a:p>
            <a:pPr marL="176213" indent="-176213" algn="l">
              <a:buFont typeface="Arial" panose="020B0604020202020204" pitchFamily="34" charset="0"/>
              <a:buChar char="•"/>
            </a:pPr>
            <a:r>
              <a:rPr lang="es-VE" sz="1800" dirty="0"/>
              <a:t>Conocer información de su historia clínica</a:t>
            </a:r>
          </a:p>
          <a:p>
            <a:pPr marL="176213" indent="-176213" algn="l">
              <a:buFont typeface="Arial" panose="020B0604020202020204" pitchFamily="34" charset="0"/>
              <a:buChar char="•"/>
            </a:pPr>
            <a:r>
              <a:rPr lang="es-VE" sz="1800" dirty="0" smtClean="0"/>
              <a:t>Tener </a:t>
            </a:r>
            <a:r>
              <a:rPr lang="es-VE" sz="1800" dirty="0"/>
              <a:t>un consentimiento informado </a:t>
            </a:r>
            <a:r>
              <a:rPr lang="es-VE" sz="1800" dirty="0" smtClean="0"/>
              <a:t>para </a:t>
            </a:r>
            <a:r>
              <a:rPr lang="es-VE" sz="1800" dirty="0"/>
              <a:t>cualquier procedimiento o tratamiento explicado y entendido</a:t>
            </a:r>
          </a:p>
          <a:p>
            <a:pPr marL="176213" indent="-176213" algn="l">
              <a:buFont typeface="Arial" panose="020B0604020202020204" pitchFamily="34" charset="0"/>
              <a:buChar char="•"/>
            </a:pPr>
            <a:r>
              <a:rPr lang="es-VE" sz="1800" dirty="0"/>
              <a:t>Aceptar o rechazar procedimientos y/o tratamientos</a:t>
            </a:r>
          </a:p>
          <a:p>
            <a:pPr marL="176213" indent="-176213" algn="l">
              <a:buFont typeface="Arial" panose="020B0604020202020204" pitchFamily="34" charset="0"/>
              <a:buChar char="•"/>
            </a:pPr>
            <a:r>
              <a:rPr lang="es-VE" sz="1800" dirty="0" smtClean="0"/>
              <a:t>Participar en toma de decisiones</a:t>
            </a:r>
          </a:p>
          <a:p>
            <a:pPr marL="176213" indent="-176213" algn="l">
              <a:buFont typeface="Arial" panose="020B0604020202020204" pitchFamily="34" charset="0"/>
              <a:buChar char="•"/>
            </a:pPr>
            <a:r>
              <a:rPr lang="es-VE" sz="1800" dirty="0"/>
              <a:t>Pedir segundas opiniones</a:t>
            </a:r>
          </a:p>
          <a:p>
            <a:pPr marL="176213" indent="-176213" algn="l">
              <a:buFont typeface="Arial" panose="020B0604020202020204" pitchFamily="34" charset="0"/>
              <a:buChar char="•"/>
            </a:pPr>
            <a:r>
              <a:rPr lang="es-VE" sz="1800" dirty="0" smtClean="0"/>
              <a:t>Quejarse y que esto no afecte su atención</a:t>
            </a:r>
          </a:p>
          <a:p>
            <a:pPr marL="176213" indent="-176213" algn="l">
              <a:buFont typeface="Arial" panose="020B0604020202020204" pitchFamily="34" charset="0"/>
              <a:buChar char="•"/>
            </a:pPr>
            <a:r>
              <a:rPr lang="es-VE" sz="1800" dirty="0" smtClean="0"/>
              <a:t>Ser educado en salud</a:t>
            </a:r>
          </a:p>
          <a:p>
            <a:pPr marL="176213" indent="-176213" algn="l">
              <a:buFont typeface="Arial" panose="020B0604020202020204" pitchFamily="34" charset="0"/>
              <a:buChar char="•"/>
            </a:pPr>
            <a:r>
              <a:rPr lang="es-VE" sz="1800" dirty="0" smtClean="0"/>
              <a:t>Recibir atención religiosa</a:t>
            </a:r>
          </a:p>
        </p:txBody>
      </p:sp>
    </p:spTree>
    <p:extLst>
      <p:ext uri="{BB962C8B-B14F-4D97-AF65-F5344CB8AC3E}">
        <p14:creationId xmlns:p14="http://schemas.microsoft.com/office/powerpoint/2010/main" val="35805071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4" name="Text Box 6"/>
          <p:cNvSpPr txBox="1">
            <a:spLocks noChangeArrowheads="1"/>
          </p:cNvSpPr>
          <p:nvPr/>
        </p:nvSpPr>
        <p:spPr bwMode="auto">
          <a:xfrm>
            <a:off x="1216754" y="1556792"/>
            <a:ext cx="6710491" cy="2523768"/>
          </a:xfrm>
          <a:prstGeom prst="rect">
            <a:avLst/>
          </a:prstGeom>
          <a:solidFill>
            <a:srgbClr val="D1DCFF"/>
          </a:solidFill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endParaRPr lang="es-ES_tradnl" sz="900" dirty="0" smtClean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defRPr/>
            </a:pPr>
            <a:r>
              <a:rPr lang="es-ES_tradnl" sz="28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No </a:t>
            </a:r>
            <a:r>
              <a:rPr lang="es-ES_tradnl" sz="2800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hay nada </a:t>
            </a:r>
          </a:p>
          <a:p>
            <a:pPr>
              <a:defRPr/>
            </a:pPr>
            <a:r>
              <a:rPr lang="es-ES_tradnl" sz="2800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en la ciencia o </a:t>
            </a:r>
            <a:r>
              <a:rPr lang="es-ES_tradnl" sz="28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investigación o medicina </a:t>
            </a:r>
            <a:endParaRPr lang="es-ES_tradnl" sz="2800" dirty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defRPr/>
            </a:pPr>
            <a:r>
              <a:rPr lang="es-ES_tradnl" sz="2800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que pueda estar por encima de </a:t>
            </a:r>
          </a:p>
          <a:p>
            <a:pPr>
              <a:defRPr/>
            </a:pPr>
            <a:r>
              <a:rPr lang="es-ES_tradnl" sz="2800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los </a:t>
            </a:r>
            <a:r>
              <a:rPr lang="es-ES_tradnl" sz="28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pacientes o participantes </a:t>
            </a:r>
          </a:p>
          <a:p>
            <a:pPr>
              <a:defRPr/>
            </a:pPr>
            <a:r>
              <a:rPr lang="es-ES_tradnl" sz="28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en </a:t>
            </a:r>
            <a:r>
              <a:rPr lang="es-ES_tradnl" sz="2800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los </a:t>
            </a:r>
            <a:r>
              <a:rPr lang="es-ES_tradnl" sz="28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estudios</a:t>
            </a:r>
          </a:p>
          <a:p>
            <a:pPr>
              <a:defRPr/>
            </a:pPr>
            <a:endParaRPr lang="es-ES_tradnl" sz="900" dirty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7898" name="Text Box 10"/>
          <p:cNvSpPr txBox="1">
            <a:spLocks noChangeArrowheads="1"/>
          </p:cNvSpPr>
          <p:nvPr/>
        </p:nvSpPr>
        <p:spPr bwMode="auto">
          <a:xfrm>
            <a:off x="1817077" y="4365104"/>
            <a:ext cx="5509842" cy="769441"/>
          </a:xfrm>
          <a:prstGeom prst="rect">
            <a:avLst/>
          </a:prstGeom>
          <a:solidFill>
            <a:srgbClr val="EEF8E4"/>
          </a:solidFill>
          <a:ln w="28575">
            <a:solidFill>
              <a:srgbClr val="0000CC"/>
            </a:solidFill>
            <a:miter lim="800000"/>
            <a:headEnd/>
            <a:tailEnd/>
          </a:ln>
          <a:effectLst>
            <a:glow rad="101600">
              <a:srgbClr val="0000FF">
                <a:alpha val="60000"/>
              </a:srgbClr>
            </a:glow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>
            <a:lvl1pPr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>
              <a:defRPr/>
            </a:pPr>
            <a:r>
              <a:rPr lang="es-ES_tradnl" sz="44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¡Primero el paciente!</a:t>
            </a:r>
          </a:p>
        </p:txBody>
      </p:sp>
      <p:sp>
        <p:nvSpPr>
          <p:cNvPr id="7" name="Text Box 7"/>
          <p:cNvSpPr txBox="1">
            <a:spLocks noChangeArrowheads="1"/>
          </p:cNvSpPr>
          <p:nvPr/>
        </p:nvSpPr>
        <p:spPr bwMode="auto">
          <a:xfrm>
            <a:off x="7295723" y="6552428"/>
            <a:ext cx="1832553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r>
              <a:rPr lang="es-ES_tradnl" sz="1200" dirty="0">
                <a:solidFill>
                  <a:srgbClr val="5F5F5F"/>
                </a:solidFill>
              </a:rPr>
              <a:t>Ximena Páez ULA </a:t>
            </a:r>
            <a:r>
              <a:rPr lang="es-ES_tradnl" sz="1200" dirty="0" smtClean="0">
                <a:solidFill>
                  <a:srgbClr val="5F5F5F"/>
                </a:solidFill>
              </a:rPr>
              <a:t>2017</a:t>
            </a:r>
            <a:endParaRPr lang="es-ES_tradnl" sz="1200" dirty="0">
              <a:solidFill>
                <a:srgbClr val="5F5F5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67785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789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789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789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78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78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789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78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94" grpId="0" animBg="1"/>
      <p:bldP spid="37898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1EA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0" name="Rectangle 4"/>
          <p:cNvSpPr>
            <a:spLocks noChangeArrowheads="1"/>
          </p:cNvSpPr>
          <p:nvPr/>
        </p:nvSpPr>
        <p:spPr bwMode="auto">
          <a:xfrm>
            <a:off x="1602639" y="3789040"/>
            <a:ext cx="5938713" cy="1384995"/>
          </a:xfrm>
          <a:prstGeom prst="rect">
            <a:avLst/>
          </a:prstGeom>
          <a:solidFill>
            <a:srgbClr val="89B0FF"/>
          </a:solidFill>
          <a:ln w="28575">
            <a:solidFill>
              <a:srgbClr val="0033CC"/>
            </a:solidFill>
            <a:miter lim="800000"/>
            <a:headEnd/>
            <a:tailEnd/>
          </a:ln>
          <a:extLst/>
        </p:spPr>
        <p:txBody>
          <a:bodyPr wrap="square">
            <a:spAutoFit/>
          </a:bodyPr>
          <a:lstStyle/>
          <a:p>
            <a:pPr algn="l"/>
            <a:endParaRPr lang="es-ES" sz="800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l">
              <a:buClr>
                <a:srgbClr val="D60093"/>
              </a:buClr>
              <a:buFontTx/>
              <a:buChar char="•"/>
            </a:pPr>
            <a:r>
              <a:rPr lang="es-ES" sz="32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Código </a:t>
            </a:r>
            <a:r>
              <a:rPr lang="es-ES" sz="32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 </a:t>
            </a:r>
            <a:r>
              <a:rPr lang="es-ES" sz="3200" dirty="0" err="1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Nüremberg</a:t>
            </a:r>
            <a:r>
              <a:rPr lang="es-ES" sz="32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ES" sz="24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1947</a:t>
            </a:r>
          </a:p>
          <a:p>
            <a:pPr algn="l">
              <a:buClr>
                <a:srgbClr val="D60093"/>
              </a:buClr>
              <a:buFontTx/>
              <a:buChar char="•"/>
            </a:pPr>
            <a:endParaRPr lang="es-ES" sz="1200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l">
              <a:buClr>
                <a:srgbClr val="D60093"/>
              </a:buClr>
              <a:buFontTx/>
              <a:buChar char="•"/>
            </a:pPr>
            <a:r>
              <a:rPr lang="es-ES" sz="32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Declaración </a:t>
            </a:r>
            <a:r>
              <a:rPr lang="es-ES" sz="32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 Helsinki </a:t>
            </a:r>
            <a:r>
              <a:rPr lang="es-ES" sz="24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1964</a:t>
            </a:r>
            <a:endParaRPr lang="es-ES" sz="800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4828" name="Rectangle 12"/>
          <p:cNvSpPr>
            <a:spLocks noChangeArrowheads="1"/>
          </p:cNvSpPr>
          <p:nvPr/>
        </p:nvSpPr>
        <p:spPr bwMode="auto">
          <a:xfrm>
            <a:off x="2469496" y="2060848"/>
            <a:ext cx="4204997" cy="1446550"/>
          </a:xfrm>
          <a:prstGeom prst="rect">
            <a:avLst/>
          </a:prstGeom>
          <a:solidFill>
            <a:srgbClr val="EEF8E4"/>
          </a:solidFill>
          <a:ln w="38100" cap="rnd">
            <a:solidFill>
              <a:srgbClr val="0033CC"/>
            </a:solidFill>
            <a:prstDash val="solid"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s-ES" sz="44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Consentimiento</a:t>
            </a:r>
          </a:p>
          <a:p>
            <a:r>
              <a:rPr lang="es-ES" sz="44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informado</a:t>
            </a:r>
            <a:endParaRPr lang="es-ES" sz="4400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Text Box 7"/>
          <p:cNvSpPr txBox="1">
            <a:spLocks noChangeArrowheads="1"/>
          </p:cNvSpPr>
          <p:nvPr/>
        </p:nvSpPr>
        <p:spPr bwMode="auto">
          <a:xfrm>
            <a:off x="7164288" y="6453336"/>
            <a:ext cx="1832553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r>
              <a:rPr lang="es-ES_tradnl" sz="1200" dirty="0">
                <a:solidFill>
                  <a:srgbClr val="5F5F5F"/>
                </a:solidFill>
              </a:rPr>
              <a:t>Ximena Páez ULA </a:t>
            </a:r>
            <a:r>
              <a:rPr lang="es-ES_tradnl" sz="1200" dirty="0" smtClean="0">
                <a:solidFill>
                  <a:srgbClr val="5F5F5F"/>
                </a:solidFill>
              </a:rPr>
              <a:t>2017</a:t>
            </a:r>
            <a:endParaRPr lang="es-ES_tradnl" sz="1200" dirty="0">
              <a:solidFill>
                <a:srgbClr val="5F5F5F"/>
              </a:solidFill>
            </a:endParaRPr>
          </a:p>
        </p:txBody>
      </p:sp>
      <p:sp>
        <p:nvSpPr>
          <p:cNvPr id="2" name="CuadroTexto 1"/>
          <p:cNvSpPr txBox="1"/>
          <p:nvPr/>
        </p:nvSpPr>
        <p:spPr>
          <a:xfrm>
            <a:off x="1935289" y="715649"/>
            <a:ext cx="5343129" cy="1015663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dirty="0" smtClean="0"/>
              <a:t>Derecho a la información </a:t>
            </a:r>
          </a:p>
          <a:p>
            <a:r>
              <a:rPr lang="es-VE" dirty="0" smtClean="0"/>
              <a:t>Derecho a la autodeterminación</a:t>
            </a:r>
          </a:p>
          <a:p>
            <a:r>
              <a:rPr lang="es-VE" dirty="0" smtClean="0"/>
              <a:t>Derecho a participar en toma de decisiones</a:t>
            </a:r>
            <a:endParaRPr lang="es-VE" dirty="0"/>
          </a:p>
        </p:txBody>
      </p:sp>
    </p:spTree>
    <p:extLst>
      <p:ext uri="{BB962C8B-B14F-4D97-AF65-F5344CB8AC3E}">
        <p14:creationId xmlns:p14="http://schemas.microsoft.com/office/powerpoint/2010/main" val="32152206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482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482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482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" presetClass="emph" presetSubtype="2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rgb" dir="cw">
                                      <p:cBhvr override="childStyle">
                                        <p:cTn id="13" dur="3000" fill="hold"/>
                                        <p:tgtEl>
                                          <p:spTgt spid="3482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D60093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28" grpId="0" animBg="1"/>
      <p:bldP spid="34828" grpId="1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1EA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71" name="Text Box 7"/>
          <p:cNvSpPr txBox="1">
            <a:spLocks noChangeArrowheads="1"/>
          </p:cNvSpPr>
          <p:nvPr/>
        </p:nvSpPr>
        <p:spPr bwMode="auto">
          <a:xfrm>
            <a:off x="1623917" y="1101358"/>
            <a:ext cx="5896166" cy="646331"/>
          </a:xfrm>
          <a:prstGeom prst="rect">
            <a:avLst/>
          </a:prstGeom>
          <a:solidFill>
            <a:srgbClr val="EEF8E4"/>
          </a:solidFill>
          <a:ln w="28575">
            <a:solidFill>
              <a:srgbClr val="0033CC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_tradnl" sz="3600">
                <a:solidFill>
                  <a:srgbClr val="000000"/>
                </a:solidFill>
              </a:rPr>
              <a:t>Consentimiento Informado</a:t>
            </a:r>
          </a:p>
        </p:txBody>
      </p:sp>
      <p:sp>
        <p:nvSpPr>
          <p:cNvPr id="62472" name="Text Box 8"/>
          <p:cNvSpPr txBox="1">
            <a:spLocks noChangeArrowheads="1"/>
          </p:cNvSpPr>
          <p:nvPr/>
        </p:nvSpPr>
        <p:spPr bwMode="auto">
          <a:xfrm>
            <a:off x="3676649" y="4662846"/>
            <a:ext cx="1790700" cy="1095375"/>
          </a:xfrm>
          <a:prstGeom prst="rect">
            <a:avLst/>
          </a:prstGeom>
          <a:solidFill>
            <a:schemeClr val="bg1"/>
          </a:solidFill>
          <a:ln w="28575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>
              <a:spcBef>
                <a:spcPct val="50000"/>
              </a:spcBef>
              <a:buClr>
                <a:srgbClr val="FF0066"/>
              </a:buClr>
              <a:buFontTx/>
              <a:buChar char="•"/>
              <a:defRPr/>
            </a:pPr>
            <a:r>
              <a:rPr lang="es-ES_tradnl" sz="24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r>
              <a:rPr lang="es-ES_tradnl" sz="2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Proceso</a:t>
            </a:r>
          </a:p>
          <a:p>
            <a:pPr algn="l" eaLnBrk="1" hangingPunct="1">
              <a:spcBef>
                <a:spcPct val="50000"/>
              </a:spcBef>
              <a:buClr>
                <a:srgbClr val="FF0066"/>
              </a:buClr>
              <a:buFontTx/>
              <a:buChar char="•"/>
              <a:defRPr/>
            </a:pPr>
            <a:r>
              <a:rPr lang="es-ES_tradnl" sz="24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r>
              <a:rPr lang="es-ES_tradnl" sz="20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Documento</a:t>
            </a:r>
          </a:p>
        </p:txBody>
      </p:sp>
      <p:sp>
        <p:nvSpPr>
          <p:cNvPr id="62474" name="Text Box 10"/>
          <p:cNvSpPr txBox="1">
            <a:spLocks noChangeArrowheads="1"/>
          </p:cNvSpPr>
          <p:nvPr/>
        </p:nvSpPr>
        <p:spPr bwMode="auto">
          <a:xfrm>
            <a:off x="1692274" y="3083030"/>
            <a:ext cx="5759450" cy="1339850"/>
          </a:xfrm>
          <a:prstGeom prst="rect">
            <a:avLst/>
          </a:prstGeom>
          <a:solidFill>
            <a:schemeClr val="bg1"/>
          </a:solidFill>
          <a:ln w="28575">
            <a:solidFill>
              <a:srgbClr val="0000FF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>
            <a:spAutoFit/>
          </a:bodyPr>
          <a:lstStyle>
            <a:lvl1pPr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defRPr/>
            </a:pPr>
            <a:r>
              <a:rPr lang="es-ES_tradnl" sz="24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Art. 1</a:t>
            </a:r>
            <a:r>
              <a:rPr lang="es-ES_tradnl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</a:t>
            </a:r>
          </a:p>
          <a:p>
            <a:pPr eaLnBrk="1" hangingPunct="1">
              <a:defRPr/>
            </a:pPr>
            <a:r>
              <a:rPr lang="es-ES_tradnl" sz="28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El consentimiento voluntario del sujeto humano es esencial</a:t>
            </a:r>
            <a:endParaRPr lang="es-ES_tradnl" sz="2800" b="1" i="1" dirty="0" smtClean="0">
              <a:solidFill>
                <a:srgbClr val="000000"/>
              </a:solidFill>
            </a:endParaRPr>
          </a:p>
        </p:txBody>
      </p:sp>
      <p:sp>
        <p:nvSpPr>
          <p:cNvPr id="62475" name="Rectangle 11"/>
          <p:cNvSpPr>
            <a:spLocks noChangeArrowheads="1"/>
          </p:cNvSpPr>
          <p:nvPr/>
        </p:nvSpPr>
        <p:spPr bwMode="auto">
          <a:xfrm>
            <a:off x="2049514" y="2132856"/>
            <a:ext cx="5044971" cy="523220"/>
          </a:xfrm>
          <a:prstGeom prst="rect">
            <a:avLst/>
          </a:prstGeom>
          <a:solidFill>
            <a:schemeClr val="bg1"/>
          </a:solidFill>
          <a:ln w="28575">
            <a:solidFill>
              <a:srgbClr val="00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2800" b="1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Código Nüremberg</a:t>
            </a:r>
            <a:r>
              <a:rPr lang="es-ES_tradnl" sz="2800" b="1">
                <a:solidFill>
                  <a:srgbClr val="CC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s-ES_tradnl" sz="2800" b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1946-47</a:t>
            </a:r>
          </a:p>
        </p:txBody>
      </p:sp>
      <p:sp>
        <p:nvSpPr>
          <p:cNvPr id="8" name="Text Box 7"/>
          <p:cNvSpPr txBox="1">
            <a:spLocks noChangeArrowheads="1"/>
          </p:cNvSpPr>
          <p:nvPr/>
        </p:nvSpPr>
        <p:spPr bwMode="auto">
          <a:xfrm>
            <a:off x="7164288" y="6453336"/>
            <a:ext cx="1832553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r>
              <a:rPr lang="es-ES_tradnl" sz="1200" dirty="0">
                <a:solidFill>
                  <a:srgbClr val="5F5F5F"/>
                </a:solidFill>
              </a:rPr>
              <a:t>Ximena Páez ULA </a:t>
            </a:r>
            <a:r>
              <a:rPr lang="es-ES_tradnl" sz="1200" dirty="0" smtClean="0">
                <a:solidFill>
                  <a:srgbClr val="5F5F5F"/>
                </a:solidFill>
              </a:rPr>
              <a:t>2017</a:t>
            </a:r>
            <a:endParaRPr lang="es-ES_tradnl" sz="1200" dirty="0">
              <a:solidFill>
                <a:srgbClr val="5F5F5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88277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472" grpId="0" animBg="1"/>
      <p:bldP spid="62474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1EA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3" name="Text Box 5"/>
          <p:cNvSpPr txBox="1">
            <a:spLocks noChangeArrowheads="1"/>
          </p:cNvSpPr>
          <p:nvPr/>
        </p:nvSpPr>
        <p:spPr bwMode="auto">
          <a:xfrm>
            <a:off x="611560" y="2384379"/>
            <a:ext cx="3816995" cy="2308324"/>
          </a:xfrm>
          <a:prstGeom prst="rect">
            <a:avLst/>
          </a:prstGeom>
          <a:solidFill>
            <a:srgbClr val="89B0FF"/>
          </a:solidFill>
          <a:ln w="9525">
            <a:solidFill>
              <a:schemeClr val="accent2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l">
              <a:spcBef>
                <a:spcPct val="50000"/>
              </a:spcBef>
              <a:buClr>
                <a:srgbClr val="FF0066"/>
              </a:buClr>
              <a:buSzPct val="150000"/>
              <a:buFontTx/>
              <a:buChar char="•"/>
              <a:defRPr/>
            </a:pPr>
            <a:r>
              <a:rPr lang="es-ES_tradnl" sz="2400" dirty="0">
                <a:solidFill>
                  <a:srgbClr val="000000"/>
                </a:solidFill>
              </a:rPr>
              <a:t> Documento que debe ser conocido, discutido y aplicado por todos los que vayan a </a:t>
            </a:r>
            <a:r>
              <a:rPr lang="es-ES_tradnl" sz="2400" dirty="0" smtClean="0">
                <a:solidFill>
                  <a:srgbClr val="000000"/>
                </a:solidFill>
              </a:rPr>
              <a:t>hacer investigación </a:t>
            </a:r>
            <a:r>
              <a:rPr lang="es-ES_tradnl" sz="2400" dirty="0">
                <a:solidFill>
                  <a:srgbClr val="000000"/>
                </a:solidFill>
              </a:rPr>
              <a:t>con participantes humanos</a:t>
            </a:r>
          </a:p>
        </p:txBody>
      </p:sp>
      <p:sp>
        <p:nvSpPr>
          <p:cNvPr id="83977" name="Text Box 9"/>
          <p:cNvSpPr txBox="1">
            <a:spLocks noChangeArrowheads="1"/>
          </p:cNvSpPr>
          <p:nvPr/>
        </p:nvSpPr>
        <p:spPr bwMode="auto">
          <a:xfrm>
            <a:off x="1484456" y="1100987"/>
            <a:ext cx="6175088" cy="1015663"/>
          </a:xfrm>
          <a:prstGeom prst="rect">
            <a:avLst/>
          </a:prstGeom>
          <a:solidFill>
            <a:schemeClr val="bg1"/>
          </a:solidFill>
          <a:ln w="28575">
            <a:solidFill>
              <a:srgbClr val="00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3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Declaración de Helsinki AMM </a:t>
            </a:r>
          </a:p>
          <a:p>
            <a:pPr>
              <a:defRPr/>
            </a:pPr>
            <a:r>
              <a:rPr lang="es-ES_tradnl" sz="2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1964-2013</a:t>
            </a:r>
            <a:r>
              <a:rPr lang="es-ES_tradnl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7</a:t>
            </a:r>
            <a:r>
              <a:rPr lang="es-ES_tradnl" baseline="300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tima</a:t>
            </a:r>
            <a:r>
              <a:rPr lang="es-ES_tradnl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revisión</a:t>
            </a:r>
            <a:endParaRPr lang="es-ES_tradnl" dirty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83978" name="Text Box 10"/>
          <p:cNvSpPr txBox="1">
            <a:spLocks noChangeArrowheads="1"/>
          </p:cNvSpPr>
          <p:nvPr/>
        </p:nvSpPr>
        <p:spPr bwMode="auto">
          <a:xfrm>
            <a:off x="5378141" y="2465074"/>
            <a:ext cx="3076483" cy="83099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>
            <a:lvl1pPr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>
              <a:buClr>
                <a:srgbClr val="FF0066"/>
              </a:buClr>
              <a:buFontTx/>
              <a:buChar char="•"/>
              <a:defRPr/>
            </a:pPr>
            <a:r>
              <a:rPr lang="es-ES_tradnl" sz="2000" dirty="0" smtClean="0">
                <a:solidFill>
                  <a:srgbClr val="000000"/>
                </a:solidFill>
              </a:rPr>
              <a:t> Investigación sujeta a </a:t>
            </a:r>
          </a:p>
          <a:p>
            <a:pPr algn="l" eaLnBrk="1" hangingPunct="1">
              <a:buClr>
                <a:srgbClr val="FF0066"/>
              </a:buClr>
              <a:defRPr/>
            </a:pPr>
            <a:r>
              <a:rPr lang="es-ES_tradnl" sz="2800" dirty="0" smtClean="0">
                <a:solidFill>
                  <a:srgbClr val="F6005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normas éticas</a:t>
            </a:r>
          </a:p>
        </p:txBody>
      </p:sp>
      <p:sp>
        <p:nvSpPr>
          <p:cNvPr id="83979" name="Text Box 11"/>
          <p:cNvSpPr txBox="1">
            <a:spLocks noChangeArrowheads="1"/>
          </p:cNvSpPr>
          <p:nvPr/>
        </p:nvSpPr>
        <p:spPr bwMode="auto">
          <a:xfrm>
            <a:off x="5378141" y="3418982"/>
            <a:ext cx="3081352" cy="1138773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spAutoFit/>
          </a:bodyPr>
          <a:lstStyle>
            <a:lvl1pPr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>
              <a:buClr>
                <a:srgbClr val="FF0066"/>
              </a:buClr>
              <a:buFontTx/>
              <a:buChar char="•"/>
              <a:defRPr/>
            </a:pPr>
            <a:r>
              <a:rPr lang="es-ES_tradnl" sz="2000" dirty="0" smtClean="0">
                <a:solidFill>
                  <a:srgbClr val="000000"/>
                </a:solidFill>
              </a:rPr>
              <a:t> Investigación descrita   </a:t>
            </a:r>
          </a:p>
          <a:p>
            <a:pPr algn="l" eaLnBrk="1" hangingPunct="1">
              <a:buClr>
                <a:srgbClr val="FF0066"/>
              </a:buClr>
              <a:defRPr/>
            </a:pPr>
            <a:r>
              <a:rPr lang="es-ES_tradnl" sz="2000" dirty="0">
                <a:solidFill>
                  <a:srgbClr val="000000"/>
                </a:solidFill>
              </a:rPr>
              <a:t> </a:t>
            </a:r>
            <a:r>
              <a:rPr lang="es-ES_tradnl" sz="2000" dirty="0" smtClean="0">
                <a:solidFill>
                  <a:srgbClr val="000000"/>
                </a:solidFill>
              </a:rPr>
              <a:t>  claramente en un </a:t>
            </a:r>
          </a:p>
          <a:p>
            <a:pPr algn="l" eaLnBrk="1" hangingPunct="1">
              <a:defRPr/>
            </a:pPr>
            <a:r>
              <a:rPr lang="es-ES_tradnl" sz="2800" dirty="0" smtClean="0">
                <a:solidFill>
                  <a:srgbClr val="F6005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protocolo</a:t>
            </a:r>
          </a:p>
        </p:txBody>
      </p:sp>
      <p:sp>
        <p:nvSpPr>
          <p:cNvPr id="83980" name="Text Box 12"/>
          <p:cNvSpPr txBox="1">
            <a:spLocks noChangeArrowheads="1"/>
          </p:cNvSpPr>
          <p:nvPr/>
        </p:nvSpPr>
        <p:spPr bwMode="auto">
          <a:xfrm>
            <a:off x="4676025" y="4697839"/>
            <a:ext cx="3778599" cy="1138773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>
            <a:lvl1pPr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>
              <a:buClr>
                <a:srgbClr val="FF0066"/>
              </a:buClr>
              <a:buFontTx/>
              <a:buChar char="•"/>
              <a:defRPr/>
            </a:pPr>
            <a:r>
              <a:rPr lang="es-ES_tradnl" sz="2000" dirty="0" smtClean="0">
                <a:solidFill>
                  <a:srgbClr val="000000"/>
                </a:solidFill>
              </a:rPr>
              <a:t> Protocolo debe ser evaluado </a:t>
            </a:r>
          </a:p>
          <a:p>
            <a:pPr algn="l" eaLnBrk="1" hangingPunct="1">
              <a:buClr>
                <a:srgbClr val="FF0066"/>
              </a:buClr>
              <a:defRPr/>
            </a:pPr>
            <a:r>
              <a:rPr lang="es-ES_tradnl" sz="2000" dirty="0">
                <a:solidFill>
                  <a:srgbClr val="000000"/>
                </a:solidFill>
              </a:rPr>
              <a:t> </a:t>
            </a:r>
            <a:r>
              <a:rPr lang="es-ES_tradnl" sz="2000" dirty="0" smtClean="0">
                <a:solidFill>
                  <a:srgbClr val="000000"/>
                </a:solidFill>
              </a:rPr>
              <a:t> por un </a:t>
            </a:r>
          </a:p>
          <a:p>
            <a:pPr algn="l" eaLnBrk="1" hangingPunct="1">
              <a:buClr>
                <a:srgbClr val="FF0066"/>
              </a:buClr>
              <a:defRPr/>
            </a:pPr>
            <a:r>
              <a:rPr lang="es-ES_tradnl" sz="2800" dirty="0" smtClean="0">
                <a:solidFill>
                  <a:srgbClr val="F6005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Comité de Ética </a:t>
            </a:r>
            <a:r>
              <a:rPr lang="es-ES_tradnl" sz="1600" dirty="0" smtClean="0">
                <a:solidFill>
                  <a:srgbClr val="000000"/>
                </a:solidFill>
              </a:rPr>
              <a:t>(1975)</a:t>
            </a:r>
          </a:p>
        </p:txBody>
      </p:sp>
      <p:sp>
        <p:nvSpPr>
          <p:cNvPr id="2" name="1 CuadroTexto"/>
          <p:cNvSpPr txBox="1"/>
          <p:nvPr/>
        </p:nvSpPr>
        <p:spPr>
          <a:xfrm>
            <a:off x="7776948" y="1110464"/>
            <a:ext cx="1026242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2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53 </a:t>
            </a:r>
          </a:p>
          <a:p>
            <a:r>
              <a:rPr lang="es-VE" sz="32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años</a:t>
            </a:r>
            <a:endParaRPr lang="es-VE" sz="32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Text Box 7"/>
          <p:cNvSpPr txBox="1">
            <a:spLocks noChangeArrowheads="1"/>
          </p:cNvSpPr>
          <p:nvPr/>
        </p:nvSpPr>
        <p:spPr bwMode="auto">
          <a:xfrm>
            <a:off x="7327900" y="6583363"/>
            <a:ext cx="1832553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r>
              <a:rPr lang="es-ES_tradnl" sz="1200" dirty="0">
                <a:solidFill>
                  <a:srgbClr val="5F5F5F"/>
                </a:solidFill>
              </a:rPr>
              <a:t>Ximena Páez ULA </a:t>
            </a:r>
            <a:r>
              <a:rPr lang="es-ES_tradnl" sz="1200" dirty="0" smtClean="0">
                <a:solidFill>
                  <a:srgbClr val="5F5F5F"/>
                </a:solidFill>
              </a:rPr>
              <a:t>2017</a:t>
            </a:r>
            <a:endParaRPr lang="es-ES_tradnl" sz="1200" dirty="0">
              <a:solidFill>
                <a:srgbClr val="5F5F5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04361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839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3973" grpId="0" animBg="1"/>
      <p:bldP spid="83977" grpId="0" animBg="1"/>
      <p:bldP spid="83978" grpId="0" animBg="1"/>
      <p:bldP spid="83979" grpId="0" animBg="1"/>
      <p:bldP spid="83980" grpId="0" animBg="1"/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1EA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2" name="Rectangle 12"/>
          <p:cNvSpPr>
            <a:spLocks noChangeArrowheads="1"/>
          </p:cNvSpPr>
          <p:nvPr/>
        </p:nvSpPr>
        <p:spPr bwMode="auto">
          <a:xfrm>
            <a:off x="4874143" y="2129455"/>
            <a:ext cx="2744662" cy="954107"/>
          </a:xfrm>
          <a:prstGeom prst="rect">
            <a:avLst/>
          </a:prstGeom>
          <a:solidFill>
            <a:srgbClr val="E4F2F4"/>
          </a:solidFill>
          <a:ln w="38100" cap="rnd">
            <a:noFill/>
            <a:prstDash val="sysDot"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s-ES" sz="2800" b="1" dirty="0" smtClean="0">
                <a:solidFill>
                  <a:srgbClr val="C00000"/>
                </a:solidFill>
              </a:rPr>
              <a:t>Proceso</a:t>
            </a:r>
          </a:p>
          <a:p>
            <a:r>
              <a:rPr lang="es-ES" sz="2800" b="1" dirty="0" smtClean="0">
                <a:solidFill>
                  <a:srgbClr val="C00000"/>
                </a:solidFill>
              </a:rPr>
              <a:t>Consentimiento</a:t>
            </a:r>
            <a:endParaRPr lang="es-ES" sz="2800" b="1" dirty="0">
              <a:solidFill>
                <a:srgbClr val="C00000"/>
              </a:solidFill>
            </a:endParaRPr>
          </a:p>
        </p:txBody>
      </p:sp>
      <p:grpSp>
        <p:nvGrpSpPr>
          <p:cNvPr id="144404" name="Group 20"/>
          <p:cNvGrpSpPr>
            <a:grpSpLocks/>
          </p:cNvGrpSpPr>
          <p:nvPr/>
        </p:nvGrpSpPr>
        <p:grpSpPr bwMode="auto">
          <a:xfrm>
            <a:off x="965697" y="389781"/>
            <a:ext cx="3643312" cy="5819775"/>
            <a:chOff x="793" y="436"/>
            <a:chExt cx="2295" cy="3666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pic>
          <p:nvPicPr>
            <p:cNvPr id="128009" name="Picture 2"/>
            <p:cNvPicPr>
              <a:picLocks noChangeAspect="1" noChangeArrowheads="1"/>
            </p:cNvPicPr>
            <p:nvPr/>
          </p:nvPicPr>
          <p:blipFill>
            <a:blip r:embed="rId2">
              <a:lum bright="-6000" contrast="12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93" y="436"/>
              <a:ext cx="2295" cy="3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8010" name="Rectangle 7"/>
            <p:cNvSpPr>
              <a:spLocks noChangeArrowheads="1"/>
            </p:cNvSpPr>
            <p:nvPr/>
          </p:nvSpPr>
          <p:spPr bwMode="auto">
            <a:xfrm>
              <a:off x="975" y="1298"/>
              <a:ext cx="680" cy="13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VE">
                <a:solidFill>
                  <a:srgbClr val="000000"/>
                </a:solidFill>
              </a:endParaRPr>
            </a:p>
          </p:txBody>
        </p:sp>
        <p:sp>
          <p:nvSpPr>
            <p:cNvPr id="128011" name="Text Box 8"/>
            <p:cNvSpPr txBox="1">
              <a:spLocks noChangeArrowheads="1"/>
            </p:cNvSpPr>
            <p:nvPr/>
          </p:nvSpPr>
          <p:spPr bwMode="auto">
            <a:xfrm>
              <a:off x="970" y="1298"/>
              <a:ext cx="693" cy="1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eaLnBrk="1" hangingPunct="1"/>
              <a:r>
                <a:rPr lang="es-ES" sz="1200" b="1">
                  <a:solidFill>
                    <a:srgbClr val="CC0000"/>
                  </a:solidFill>
                </a:rPr>
                <a:t>Beneficencia</a:t>
              </a:r>
            </a:p>
          </p:txBody>
        </p:sp>
        <p:sp>
          <p:nvSpPr>
            <p:cNvPr id="128012" name="Rectangle 10"/>
            <p:cNvSpPr>
              <a:spLocks noChangeArrowheads="1"/>
            </p:cNvSpPr>
            <p:nvPr/>
          </p:nvSpPr>
          <p:spPr bwMode="auto">
            <a:xfrm>
              <a:off x="1791" y="1661"/>
              <a:ext cx="499" cy="22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VE">
                <a:solidFill>
                  <a:srgbClr val="000000"/>
                </a:solidFill>
              </a:endParaRPr>
            </a:p>
          </p:txBody>
        </p:sp>
        <p:sp>
          <p:nvSpPr>
            <p:cNvPr id="128013" name="Text Box 9"/>
            <p:cNvSpPr txBox="1">
              <a:spLocks noChangeArrowheads="1"/>
            </p:cNvSpPr>
            <p:nvPr/>
          </p:nvSpPr>
          <p:spPr bwMode="auto">
            <a:xfrm>
              <a:off x="1701" y="1616"/>
              <a:ext cx="714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eaLnBrk="1" hangingPunct="1"/>
              <a:r>
                <a:rPr lang="es-ES" sz="1200" b="1">
                  <a:solidFill>
                    <a:srgbClr val="CC0000"/>
                  </a:solidFill>
                </a:rPr>
                <a:t>Respeto</a:t>
              </a:r>
            </a:p>
            <a:p>
              <a:pPr eaLnBrk="1" hangingPunct="1"/>
              <a:r>
                <a:rPr lang="es-ES" sz="1200" b="1">
                  <a:solidFill>
                    <a:srgbClr val="CC0000"/>
                  </a:solidFill>
                </a:rPr>
                <a:t>participantes</a:t>
              </a:r>
            </a:p>
          </p:txBody>
        </p:sp>
        <p:sp>
          <p:nvSpPr>
            <p:cNvPr id="128014" name="Rectangle 11"/>
            <p:cNvSpPr>
              <a:spLocks noChangeArrowheads="1"/>
            </p:cNvSpPr>
            <p:nvPr/>
          </p:nvSpPr>
          <p:spPr bwMode="auto">
            <a:xfrm>
              <a:off x="2336" y="2296"/>
              <a:ext cx="363" cy="13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VE">
                <a:solidFill>
                  <a:srgbClr val="000000"/>
                </a:solidFill>
              </a:endParaRPr>
            </a:p>
          </p:txBody>
        </p:sp>
        <p:sp>
          <p:nvSpPr>
            <p:cNvPr id="128015" name="Text Box 12"/>
            <p:cNvSpPr txBox="1">
              <a:spLocks noChangeArrowheads="1"/>
            </p:cNvSpPr>
            <p:nvPr/>
          </p:nvSpPr>
          <p:spPr bwMode="auto">
            <a:xfrm>
              <a:off x="2290" y="2296"/>
              <a:ext cx="478" cy="1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eaLnBrk="1" hangingPunct="1"/>
              <a:r>
                <a:rPr lang="es-ES" sz="1200" b="1">
                  <a:solidFill>
                    <a:srgbClr val="CC0000"/>
                  </a:solidFill>
                </a:rPr>
                <a:t>Justicia</a:t>
              </a:r>
            </a:p>
          </p:txBody>
        </p:sp>
        <p:sp>
          <p:nvSpPr>
            <p:cNvPr id="128016" name="Rectangle 13"/>
            <p:cNvSpPr>
              <a:spLocks noChangeArrowheads="1"/>
            </p:cNvSpPr>
            <p:nvPr/>
          </p:nvSpPr>
          <p:spPr bwMode="auto">
            <a:xfrm rot="502918">
              <a:off x="1837" y="573"/>
              <a:ext cx="1179" cy="13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VE">
                <a:solidFill>
                  <a:srgbClr val="000000"/>
                </a:solidFill>
              </a:endParaRPr>
            </a:p>
          </p:txBody>
        </p:sp>
        <p:sp>
          <p:nvSpPr>
            <p:cNvPr id="128017" name="Text Box 14"/>
            <p:cNvSpPr txBox="1">
              <a:spLocks noChangeArrowheads="1"/>
            </p:cNvSpPr>
            <p:nvPr/>
          </p:nvSpPr>
          <p:spPr bwMode="auto">
            <a:xfrm rot="522746">
              <a:off x="1790" y="549"/>
              <a:ext cx="1219" cy="1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eaLnBrk="1" hangingPunct="1"/>
              <a:r>
                <a:rPr lang="es-ES" sz="1200" b="1">
                  <a:solidFill>
                    <a:srgbClr val="000000"/>
                  </a:solidFill>
                </a:rPr>
                <a:t>Consentimiento opciones</a:t>
              </a:r>
            </a:p>
          </p:txBody>
        </p:sp>
        <p:sp>
          <p:nvSpPr>
            <p:cNvPr id="128018" name="Rectangle 15"/>
            <p:cNvSpPr>
              <a:spLocks noChangeArrowheads="1"/>
            </p:cNvSpPr>
            <p:nvPr/>
          </p:nvSpPr>
          <p:spPr bwMode="auto">
            <a:xfrm rot="755840">
              <a:off x="1882" y="935"/>
              <a:ext cx="363" cy="22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VE">
                <a:solidFill>
                  <a:srgbClr val="000000"/>
                </a:solidFill>
              </a:endParaRPr>
            </a:p>
          </p:txBody>
        </p:sp>
        <p:sp>
          <p:nvSpPr>
            <p:cNvPr id="128019" name="Text Box 16"/>
            <p:cNvSpPr txBox="1">
              <a:spLocks noChangeArrowheads="1"/>
            </p:cNvSpPr>
            <p:nvPr/>
          </p:nvSpPr>
          <p:spPr bwMode="auto">
            <a:xfrm rot="280899">
              <a:off x="1791" y="935"/>
              <a:ext cx="549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eaLnBrk="1" hangingPunct="1"/>
              <a:r>
                <a:rPr lang="es-ES" sz="1000" b="1">
                  <a:solidFill>
                    <a:srgbClr val="000000"/>
                  </a:solidFill>
                </a:rPr>
                <a:t>No efectos</a:t>
              </a:r>
            </a:p>
            <a:p>
              <a:pPr eaLnBrk="1" hangingPunct="1"/>
              <a:r>
                <a:rPr lang="es-ES" sz="1000" b="1">
                  <a:solidFill>
                    <a:srgbClr val="000000"/>
                  </a:solidFill>
                </a:rPr>
                <a:t>adversos</a:t>
              </a:r>
            </a:p>
          </p:txBody>
        </p:sp>
        <p:sp>
          <p:nvSpPr>
            <p:cNvPr id="128020" name="Rectangle 17"/>
            <p:cNvSpPr>
              <a:spLocks noChangeArrowheads="1"/>
            </p:cNvSpPr>
            <p:nvPr/>
          </p:nvSpPr>
          <p:spPr bwMode="auto">
            <a:xfrm rot="338895">
              <a:off x="2472" y="981"/>
              <a:ext cx="408" cy="18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VE">
                <a:solidFill>
                  <a:srgbClr val="000000"/>
                </a:solidFill>
              </a:endParaRPr>
            </a:p>
          </p:txBody>
        </p:sp>
        <p:sp>
          <p:nvSpPr>
            <p:cNvPr id="128021" name="Text Box 18"/>
            <p:cNvSpPr txBox="1">
              <a:spLocks noChangeArrowheads="1"/>
            </p:cNvSpPr>
            <p:nvPr/>
          </p:nvSpPr>
          <p:spPr bwMode="auto">
            <a:xfrm rot="280899">
              <a:off x="2472" y="957"/>
              <a:ext cx="407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eaLnBrk="1" hangingPunct="1"/>
              <a:r>
                <a:rPr lang="es-ES" sz="1000" b="1">
                  <a:solidFill>
                    <a:srgbClr val="000000"/>
                  </a:solidFill>
                </a:rPr>
                <a:t>Lista</a:t>
              </a:r>
            </a:p>
            <a:p>
              <a:pPr eaLnBrk="1" hangingPunct="1"/>
              <a:r>
                <a:rPr lang="es-ES" sz="1000" b="1">
                  <a:solidFill>
                    <a:srgbClr val="000000"/>
                  </a:solidFill>
                </a:rPr>
                <a:t>efectos</a:t>
              </a:r>
            </a:p>
          </p:txBody>
        </p:sp>
      </p:grpSp>
      <p:sp>
        <p:nvSpPr>
          <p:cNvPr id="128005" name="Rectangle 19"/>
          <p:cNvSpPr>
            <a:spLocks noChangeArrowheads="1"/>
          </p:cNvSpPr>
          <p:nvPr/>
        </p:nvSpPr>
        <p:spPr bwMode="auto">
          <a:xfrm>
            <a:off x="965697" y="6242185"/>
            <a:ext cx="378142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4F81BD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1000" dirty="0">
                <a:solidFill>
                  <a:srgbClr val="000000"/>
                </a:solidFill>
              </a:rPr>
              <a:t>F.H. </a:t>
            </a:r>
            <a:r>
              <a:rPr lang="en-US" sz="1000" dirty="0" err="1">
                <a:solidFill>
                  <a:srgbClr val="000000"/>
                </a:solidFill>
              </a:rPr>
              <a:t>Steneck</a:t>
            </a:r>
            <a:r>
              <a:rPr lang="en-US" sz="1000" dirty="0">
                <a:solidFill>
                  <a:srgbClr val="000000"/>
                </a:solidFill>
              </a:rPr>
              <a:t>. </a:t>
            </a:r>
            <a:r>
              <a:rPr lang="en-US" sz="1000" i="1" dirty="0">
                <a:solidFill>
                  <a:srgbClr val="000000"/>
                </a:solidFill>
              </a:rPr>
              <a:t>Introduction to the Responsible Conduct of Research</a:t>
            </a:r>
            <a:r>
              <a:rPr lang="en-US" sz="1000" dirty="0">
                <a:solidFill>
                  <a:srgbClr val="000000"/>
                </a:solidFill>
              </a:rPr>
              <a:t>. ORI. http://ori.hhs.gov/documents/rcrintro.pdf</a:t>
            </a:r>
          </a:p>
        </p:txBody>
      </p:sp>
      <p:sp>
        <p:nvSpPr>
          <p:cNvPr id="144405" name="Rectangle 21"/>
          <p:cNvSpPr>
            <a:spLocks noChangeArrowheads="1"/>
          </p:cNvSpPr>
          <p:nvPr/>
        </p:nvSpPr>
        <p:spPr bwMode="auto">
          <a:xfrm rot="5400000">
            <a:off x="4029765" y="5621735"/>
            <a:ext cx="914033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100" dirty="0">
                <a:solidFill>
                  <a:srgbClr val="000000"/>
                </a:solidFill>
              </a:rPr>
              <a:t>David </a:t>
            </a:r>
            <a:r>
              <a:rPr lang="en-US" sz="1100" dirty="0" err="1">
                <a:solidFill>
                  <a:srgbClr val="000000"/>
                </a:solidFill>
              </a:rPr>
              <a:t>Zinn</a:t>
            </a:r>
            <a:r>
              <a:rPr lang="en-US" sz="1100" dirty="0">
                <a:solidFill>
                  <a:srgbClr val="000000"/>
                </a:solidFill>
              </a:rPr>
              <a:t>.</a:t>
            </a:r>
            <a:endParaRPr lang="es-ES" sz="1100" dirty="0">
              <a:solidFill>
                <a:srgbClr val="000000"/>
              </a:solidFill>
            </a:endParaRPr>
          </a:p>
        </p:txBody>
      </p:sp>
      <p:sp>
        <p:nvSpPr>
          <p:cNvPr id="144406" name="Text Box 22"/>
          <p:cNvSpPr txBox="1">
            <a:spLocks noChangeArrowheads="1"/>
          </p:cNvSpPr>
          <p:nvPr/>
        </p:nvSpPr>
        <p:spPr bwMode="auto">
          <a:xfrm>
            <a:off x="4827980" y="3294452"/>
            <a:ext cx="2790825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dirty="0">
                <a:solidFill>
                  <a:srgbClr val="000000"/>
                </a:solidFill>
              </a:rPr>
              <a:t>Diseño de un formato </a:t>
            </a:r>
          </a:p>
          <a:p>
            <a:pPr eaLnBrk="1" hangingPunct="1"/>
            <a:r>
              <a:rPr lang="es-ES" dirty="0">
                <a:solidFill>
                  <a:srgbClr val="000000"/>
                </a:solidFill>
              </a:rPr>
              <a:t>de consentimiento </a:t>
            </a:r>
          </a:p>
          <a:p>
            <a:pPr eaLnBrk="1" hangingPunct="1"/>
            <a:r>
              <a:rPr lang="es-ES" dirty="0">
                <a:solidFill>
                  <a:srgbClr val="000000"/>
                </a:solidFill>
              </a:rPr>
              <a:t>responsable</a:t>
            </a:r>
          </a:p>
        </p:txBody>
      </p:sp>
      <p:sp>
        <p:nvSpPr>
          <p:cNvPr id="2" name="1 CuadroTexto"/>
          <p:cNvSpPr txBox="1"/>
          <p:nvPr/>
        </p:nvSpPr>
        <p:spPr>
          <a:xfrm>
            <a:off x="5118601" y="4653136"/>
            <a:ext cx="2255746" cy="954107"/>
          </a:xfrm>
          <a:prstGeom prst="rect">
            <a:avLst/>
          </a:prstGeom>
          <a:solidFill>
            <a:srgbClr val="E4F2F4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28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Los comités </a:t>
            </a:r>
          </a:p>
          <a:p>
            <a:r>
              <a:rPr lang="es-VE" sz="28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revisores</a:t>
            </a:r>
            <a:endParaRPr lang="es-VE" sz="28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5" name="Text Box 7"/>
          <p:cNvSpPr txBox="1">
            <a:spLocks noChangeArrowheads="1"/>
          </p:cNvSpPr>
          <p:nvPr/>
        </p:nvSpPr>
        <p:spPr bwMode="auto">
          <a:xfrm>
            <a:off x="7327900" y="6583363"/>
            <a:ext cx="1832553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r>
              <a:rPr lang="es-ES_tradnl" sz="1200" dirty="0">
                <a:solidFill>
                  <a:srgbClr val="5F5F5F"/>
                </a:solidFill>
              </a:rPr>
              <a:t>Ximena Páez ULA </a:t>
            </a:r>
            <a:r>
              <a:rPr lang="es-ES_tradnl" sz="1200" dirty="0" smtClean="0">
                <a:solidFill>
                  <a:srgbClr val="5F5F5F"/>
                </a:solidFill>
              </a:rPr>
              <a:t>2017</a:t>
            </a:r>
            <a:endParaRPr lang="es-ES_tradnl" sz="1200" dirty="0">
              <a:solidFill>
                <a:srgbClr val="5F5F5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33472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4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4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4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7" dur="80"/>
                                        <p:tgtEl>
                                          <p:spTgt spid="14440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8" dur="80"/>
                                        <p:tgtEl>
                                          <p:spTgt spid="14440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80"/>
                                        <p:tgtEl>
                                          <p:spTgt spid="14440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8002" grpId="0" animBg="1"/>
      <p:bldP spid="144405" grpId="0"/>
      <p:bldP spid="144406" grpId="0"/>
      <p:bldP spid="2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A7E2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9" name="Text Box 9"/>
          <p:cNvSpPr txBox="1">
            <a:spLocks noChangeArrowheads="1"/>
          </p:cNvSpPr>
          <p:nvPr/>
        </p:nvSpPr>
        <p:spPr bwMode="auto">
          <a:xfrm>
            <a:off x="1957386" y="2924944"/>
            <a:ext cx="5229225" cy="2246769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sz="2800" dirty="0" smtClean="0">
                <a:solidFill>
                  <a:srgbClr val="000000">
                    <a:lumMod val="65000"/>
                    <a:lumOff val="35000"/>
                  </a:srgbClr>
                </a:solidFill>
              </a:rPr>
              <a:t>Están para </a:t>
            </a:r>
            <a:r>
              <a:rPr lang="es-ES_tradnl" sz="2800" dirty="0">
                <a:solidFill>
                  <a:srgbClr val="000000">
                    <a:lumMod val="65000"/>
                    <a:lumOff val="35000"/>
                  </a:srgbClr>
                </a:solidFill>
              </a:rPr>
              <a:t>velar por el respeto y protección de los seres vivos </a:t>
            </a:r>
          </a:p>
          <a:p>
            <a:pPr eaLnBrk="1" hangingPunct="1"/>
            <a:r>
              <a:rPr lang="es-ES_tradnl" sz="2800" dirty="0">
                <a:solidFill>
                  <a:srgbClr val="000000">
                    <a:lumMod val="65000"/>
                    <a:lumOff val="35000"/>
                  </a:srgbClr>
                </a:solidFill>
              </a:rPr>
              <a:t>en la </a:t>
            </a:r>
            <a:r>
              <a:rPr lang="es-ES_tradnl" sz="2800" dirty="0" smtClean="0">
                <a:solidFill>
                  <a:srgbClr val="000000">
                    <a:lumMod val="65000"/>
                    <a:lumOff val="35000"/>
                  </a:srgbClr>
                </a:solidFill>
              </a:rPr>
              <a:t>práctica y en la </a:t>
            </a:r>
            <a:r>
              <a:rPr lang="es-ES_tradnl" sz="2800" dirty="0" smtClean="0">
                <a:solidFill>
                  <a:srgbClr val="000000">
                    <a:lumMod val="65000"/>
                    <a:lumOff val="35000"/>
                  </a:srgbClr>
                </a:solidFill>
              </a:rPr>
              <a:t>investigación</a:t>
            </a:r>
            <a:endParaRPr lang="es-ES_tradnl" sz="2800" dirty="0" smtClean="0">
              <a:solidFill>
                <a:srgbClr val="000000">
                  <a:lumMod val="65000"/>
                  <a:lumOff val="35000"/>
                </a:srgbClr>
              </a:solidFill>
            </a:endParaRPr>
          </a:p>
        </p:txBody>
      </p:sp>
      <p:sp>
        <p:nvSpPr>
          <p:cNvPr id="2" name="1 Rectángulo"/>
          <p:cNvSpPr/>
          <p:nvPr/>
        </p:nvSpPr>
        <p:spPr>
          <a:xfrm>
            <a:off x="1760034" y="1835637"/>
            <a:ext cx="5623931" cy="830997"/>
          </a:xfrm>
          <a:prstGeom prst="rect">
            <a:avLst/>
          </a:prstGeom>
          <a:solidFill>
            <a:srgbClr val="B9CAFF"/>
          </a:solidFill>
          <a:ln w="28575">
            <a:solidFill>
              <a:srgbClr val="0000FF"/>
            </a:solidFill>
          </a:ln>
          <a:effectLst>
            <a:glow rad="101600">
              <a:schemeClr val="accent2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es-ES_tradnl" sz="4800" b="1" dirty="0">
                <a:solidFill>
                  <a:srgbClr val="0000B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Comités de Ética</a:t>
            </a:r>
          </a:p>
        </p:txBody>
      </p:sp>
      <p:sp>
        <p:nvSpPr>
          <p:cNvPr id="8" name="Text Box 7"/>
          <p:cNvSpPr txBox="1">
            <a:spLocks noChangeArrowheads="1"/>
          </p:cNvSpPr>
          <p:nvPr/>
        </p:nvSpPr>
        <p:spPr bwMode="auto">
          <a:xfrm>
            <a:off x="7295723" y="6552428"/>
            <a:ext cx="1832553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r>
              <a:rPr lang="es-ES_tradnl" sz="1200" dirty="0">
                <a:solidFill>
                  <a:srgbClr val="5F5F5F"/>
                </a:solidFill>
              </a:rPr>
              <a:t>Ximena Páez ULA </a:t>
            </a:r>
            <a:r>
              <a:rPr lang="es-ES_tradnl" sz="1200" dirty="0" smtClean="0">
                <a:solidFill>
                  <a:srgbClr val="5F5F5F"/>
                </a:solidFill>
              </a:rPr>
              <a:t>2017</a:t>
            </a:r>
            <a:endParaRPr lang="es-ES_tradnl" sz="1200" dirty="0">
              <a:solidFill>
                <a:srgbClr val="5F5F5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71384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329" grpId="0" animBg="1"/>
      <p:bldP spid="2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1EA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4" name="Text Box 4"/>
          <p:cNvSpPr txBox="1">
            <a:spLocks noChangeArrowheads="1"/>
          </p:cNvSpPr>
          <p:nvPr/>
        </p:nvSpPr>
        <p:spPr bwMode="auto">
          <a:xfrm>
            <a:off x="1834427" y="1847126"/>
            <a:ext cx="5593198" cy="523220"/>
          </a:xfrm>
          <a:prstGeom prst="rect">
            <a:avLst/>
          </a:prstGeom>
          <a:solidFill>
            <a:schemeClr val="bg1"/>
          </a:solidFill>
          <a:ln w="28575">
            <a:solidFill>
              <a:srgbClr val="0000FF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2800" dirty="0">
                <a:solidFill>
                  <a:srgbClr val="C00000"/>
                </a:solidFill>
              </a:rPr>
              <a:t>La Relación Industria-Academia </a:t>
            </a:r>
          </a:p>
        </p:txBody>
      </p:sp>
      <p:sp>
        <p:nvSpPr>
          <p:cNvPr id="97285" name="Text Box 5"/>
          <p:cNvSpPr txBox="1">
            <a:spLocks noChangeArrowheads="1"/>
          </p:cNvSpPr>
          <p:nvPr/>
        </p:nvSpPr>
        <p:spPr bwMode="auto">
          <a:xfrm>
            <a:off x="1017876" y="2780928"/>
            <a:ext cx="7226300" cy="3416320"/>
          </a:xfrm>
          <a:prstGeom prst="rect">
            <a:avLst/>
          </a:prstGeom>
          <a:solidFill>
            <a:srgbClr val="FFE7FF"/>
          </a:solidFill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>
            <a:lvl1pPr eaLnBrk="0" hangingPunct="0">
              <a:defRPr sz="36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eaLnBrk="1" hangingPunct="1"/>
            <a:r>
              <a:rPr lang="es-ES_tradnl" sz="2400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¿Qué tan independiente puede ser un médico </a:t>
            </a:r>
          </a:p>
          <a:p>
            <a:pPr eaLnBrk="1" hangingPunct="1"/>
            <a:r>
              <a:rPr lang="es-ES_tradnl" sz="2400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u otro profesional de la salud que prescribe o dispense fármacos, </a:t>
            </a:r>
            <a:r>
              <a:rPr lang="es-ES_tradnl" sz="24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si </a:t>
            </a:r>
            <a:r>
              <a:rPr lang="es-ES_tradnl" sz="2400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recibe ayuda de compañías farmacéuticas?...</a:t>
            </a:r>
          </a:p>
          <a:p>
            <a:pPr eaLnBrk="1" hangingPunct="1"/>
            <a:endParaRPr lang="es-ES_tradnl" sz="1600" dirty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eaLnBrk="1" hangingPunct="1"/>
            <a:r>
              <a:rPr lang="es-ES_tradnl" sz="2400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¿O un ingeniero que construye obras, </a:t>
            </a:r>
          </a:p>
          <a:p>
            <a:pPr eaLnBrk="1" hangingPunct="1"/>
            <a:r>
              <a:rPr lang="es-ES_tradnl" sz="2400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si recibe ayuda de los proveedores, o </a:t>
            </a:r>
          </a:p>
          <a:p>
            <a:pPr eaLnBrk="1" hangingPunct="1"/>
            <a:r>
              <a:rPr lang="es-ES_tradnl" sz="2400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de los que otorgan contratos? </a:t>
            </a:r>
          </a:p>
          <a:p>
            <a:pPr eaLnBrk="1" hangingPunct="1"/>
            <a:r>
              <a:rPr lang="es-ES_tradnl" sz="2400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Etc. etc… </a:t>
            </a:r>
          </a:p>
        </p:txBody>
      </p:sp>
      <p:sp>
        <p:nvSpPr>
          <p:cNvPr id="7" name="Text Box 7"/>
          <p:cNvSpPr txBox="1">
            <a:spLocks noChangeArrowheads="1"/>
          </p:cNvSpPr>
          <p:nvPr/>
        </p:nvSpPr>
        <p:spPr bwMode="auto">
          <a:xfrm>
            <a:off x="7327900" y="6583363"/>
            <a:ext cx="1832553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r>
              <a:rPr lang="es-ES_tradnl" sz="1200" dirty="0">
                <a:solidFill>
                  <a:srgbClr val="5F5F5F"/>
                </a:solidFill>
              </a:rPr>
              <a:t>Ximena Páez ULA </a:t>
            </a:r>
            <a:r>
              <a:rPr lang="es-ES_tradnl" sz="1200" dirty="0" smtClean="0">
                <a:solidFill>
                  <a:srgbClr val="5F5F5F"/>
                </a:solidFill>
              </a:rPr>
              <a:t>2017</a:t>
            </a:r>
            <a:endParaRPr lang="es-ES_tradnl" sz="1200" dirty="0">
              <a:solidFill>
                <a:srgbClr val="5F5F5F"/>
              </a:solidFill>
            </a:endParaRPr>
          </a:p>
        </p:txBody>
      </p:sp>
      <p:sp>
        <p:nvSpPr>
          <p:cNvPr id="2" name="CuadroTexto 1"/>
          <p:cNvSpPr txBox="1"/>
          <p:nvPr/>
        </p:nvSpPr>
        <p:spPr>
          <a:xfrm>
            <a:off x="2535224" y="937791"/>
            <a:ext cx="4073551" cy="523220"/>
          </a:xfrm>
          <a:prstGeom prst="rect">
            <a:avLst/>
          </a:prstGeom>
          <a:solidFill>
            <a:schemeClr val="bg1"/>
          </a:solidFill>
          <a:ln w="28575">
            <a:solidFill>
              <a:srgbClr val="0000FF"/>
            </a:solidFill>
          </a:ln>
        </p:spPr>
        <p:txBody>
          <a:bodyPr wrap="none" rtlCol="0">
            <a:spAutoFit/>
          </a:bodyPr>
          <a:lstStyle/>
          <a:p>
            <a:r>
              <a:rPr lang="es-VE" sz="28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Conflictos de intereses</a:t>
            </a:r>
            <a:endParaRPr lang="es-VE" sz="28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8081836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972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" dur="80"/>
                                        <p:tgtEl>
                                          <p:spTgt spid="9728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" dur="80"/>
                                        <p:tgtEl>
                                          <p:spTgt spid="9728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80"/>
                                        <p:tgtEl>
                                          <p:spTgt spid="9728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7284" grpId="0" animBg="1"/>
      <p:bldP spid="97285" grpId="0" animBg="1"/>
      <p:bldP spid="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1EA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5"/>
          <p:cNvSpPr>
            <a:spLocks noChangeArrowheads="1"/>
          </p:cNvSpPr>
          <p:nvPr/>
        </p:nvSpPr>
        <p:spPr bwMode="auto">
          <a:xfrm>
            <a:off x="2836595" y="252518"/>
            <a:ext cx="3470822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>
              <a:defRPr/>
            </a:pPr>
            <a:r>
              <a:rPr lang="es-ES" sz="1600" b="1" dirty="0">
                <a:solidFill>
                  <a:srgbClr val="000000"/>
                </a:solidFill>
              </a:rPr>
              <a:t>Universidad de los </a:t>
            </a:r>
            <a:r>
              <a:rPr lang="es-ES" sz="1600" b="1" dirty="0" smtClean="0">
                <a:solidFill>
                  <a:srgbClr val="000000"/>
                </a:solidFill>
              </a:rPr>
              <a:t>Andes</a:t>
            </a:r>
          </a:p>
          <a:p>
            <a:pPr>
              <a:defRPr/>
            </a:pPr>
            <a:r>
              <a:rPr lang="es-ES" sz="1600" b="1" dirty="0" smtClean="0">
                <a:solidFill>
                  <a:srgbClr val="000000"/>
                </a:solidFill>
              </a:rPr>
              <a:t>Facultad de Ciencias</a:t>
            </a:r>
          </a:p>
          <a:p>
            <a:pPr>
              <a:defRPr/>
            </a:pPr>
            <a:r>
              <a:rPr lang="es-ES" sz="2400" dirty="0" smtClean="0">
                <a:solidFill>
                  <a:srgbClr val="000000"/>
                </a:solidFill>
              </a:rPr>
              <a:t>Curso de Bioética 2017</a:t>
            </a:r>
          </a:p>
        </p:txBody>
      </p:sp>
      <p:sp>
        <p:nvSpPr>
          <p:cNvPr id="3078" name="Rectangle 6"/>
          <p:cNvSpPr>
            <a:spLocks noChangeArrowheads="1"/>
          </p:cNvSpPr>
          <p:nvPr/>
        </p:nvSpPr>
        <p:spPr bwMode="auto">
          <a:xfrm>
            <a:off x="1869483" y="2608534"/>
            <a:ext cx="5405035" cy="1384995"/>
          </a:xfrm>
          <a:prstGeom prst="rect">
            <a:avLst/>
          </a:prstGeom>
          <a:solidFill>
            <a:schemeClr val="bg1"/>
          </a:solidFill>
          <a:ln w="28575">
            <a:solidFill>
              <a:srgbClr val="0000FF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anchor="ctr">
            <a:spAutoFit/>
          </a:bodyPr>
          <a:lstStyle/>
          <a:p>
            <a:pPr algn="l">
              <a:defRPr/>
            </a:pPr>
            <a:r>
              <a:rPr lang="es-ES" sz="1400" b="1" dirty="0" smtClean="0">
                <a:solidFill>
                  <a:srgbClr val="000000"/>
                </a:solidFill>
              </a:rPr>
              <a:t>    </a:t>
            </a:r>
            <a:endParaRPr lang="es-ES" sz="1400" b="1" dirty="0">
              <a:solidFill>
                <a:srgbClr val="000000"/>
              </a:solidFill>
            </a:endParaRPr>
          </a:p>
          <a:p>
            <a:pPr algn="l">
              <a:defRPr/>
            </a:pPr>
            <a:r>
              <a:rPr lang="es-ES" sz="2800" b="1" dirty="0" smtClean="0">
                <a:solidFill>
                  <a:srgbClr val="000000"/>
                </a:solidFill>
              </a:rPr>
              <a:t>II. </a:t>
            </a:r>
            <a:r>
              <a:rPr lang="es-ES" sz="2800" b="1" dirty="0" smtClean="0">
                <a:solidFill>
                  <a:srgbClr val="000000"/>
                </a:solidFill>
              </a:rPr>
              <a:t>Ética </a:t>
            </a:r>
            <a:r>
              <a:rPr lang="es-ES" sz="2800" b="1" dirty="0">
                <a:solidFill>
                  <a:srgbClr val="000000"/>
                </a:solidFill>
              </a:rPr>
              <a:t>M</a:t>
            </a:r>
            <a:r>
              <a:rPr lang="es-ES" sz="2800" b="1" dirty="0" smtClean="0">
                <a:solidFill>
                  <a:srgbClr val="000000"/>
                </a:solidFill>
              </a:rPr>
              <a:t>édica </a:t>
            </a:r>
          </a:p>
          <a:p>
            <a:pPr algn="l">
              <a:defRPr/>
            </a:pPr>
            <a:r>
              <a:rPr lang="es-ES" sz="2800" b="1" dirty="0">
                <a:solidFill>
                  <a:srgbClr val="000000"/>
                </a:solidFill>
              </a:rPr>
              <a:t> </a:t>
            </a:r>
            <a:r>
              <a:rPr lang="es-ES" sz="2800" b="1" dirty="0" smtClean="0">
                <a:solidFill>
                  <a:srgbClr val="000000"/>
                </a:solidFill>
              </a:rPr>
              <a:t>   </a:t>
            </a:r>
            <a:r>
              <a:rPr lang="es-ES" sz="2800" b="1" dirty="0" smtClean="0">
                <a:solidFill>
                  <a:srgbClr val="000000"/>
                </a:solidFill>
              </a:rPr>
              <a:t> </a:t>
            </a:r>
            <a:r>
              <a:rPr lang="es-ES" sz="2400" b="1" dirty="0" smtClean="0">
                <a:solidFill>
                  <a:srgbClr val="000000"/>
                </a:solidFill>
              </a:rPr>
              <a:t>A</a:t>
            </a:r>
            <a:r>
              <a:rPr lang="es-ES" sz="2400" b="1" dirty="0" smtClean="0">
                <a:solidFill>
                  <a:srgbClr val="000000"/>
                </a:solidFill>
              </a:rPr>
              <a:t>. </a:t>
            </a:r>
            <a:r>
              <a:rPr lang="es-ES" sz="2200" b="1" dirty="0" smtClean="0">
                <a:solidFill>
                  <a:srgbClr val="000000"/>
                </a:solidFill>
              </a:rPr>
              <a:t>Práctica Médica Responsable</a:t>
            </a:r>
          </a:p>
          <a:p>
            <a:pPr algn="l">
              <a:defRPr/>
            </a:pPr>
            <a:endParaRPr lang="es-ES" sz="1400" b="1" dirty="0">
              <a:solidFill>
                <a:srgbClr val="000000"/>
              </a:solidFill>
            </a:endParaRPr>
          </a:p>
        </p:txBody>
      </p:sp>
      <p:sp>
        <p:nvSpPr>
          <p:cNvPr id="3079" name="Text Box 7"/>
          <p:cNvSpPr txBox="1">
            <a:spLocks noChangeArrowheads="1"/>
          </p:cNvSpPr>
          <p:nvPr/>
        </p:nvSpPr>
        <p:spPr bwMode="auto">
          <a:xfrm>
            <a:off x="6024018" y="5517232"/>
            <a:ext cx="2792751" cy="1015663"/>
          </a:xfrm>
          <a:prstGeom prst="rect">
            <a:avLst/>
          </a:prstGeom>
          <a:noFill/>
          <a:ln>
            <a:noFill/>
          </a:ln>
          <a:extLst/>
        </p:spPr>
        <p:txBody>
          <a:bodyPr wrap="none">
            <a:spAutoFit/>
          </a:bodyPr>
          <a:lstStyle>
            <a:lvl1pPr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r" eaLnBrk="1" hangingPunct="1">
              <a:defRPr/>
            </a:pPr>
            <a:r>
              <a:rPr lang="es-ES_tradnl" sz="16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Ximena Páez</a:t>
            </a:r>
          </a:p>
          <a:p>
            <a:pPr algn="r" eaLnBrk="1" hangingPunct="1">
              <a:defRPr/>
            </a:pPr>
            <a:r>
              <a:rPr lang="es-ES_tradnl" sz="16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Prof. Titular</a:t>
            </a:r>
          </a:p>
          <a:p>
            <a:pPr algn="r" eaLnBrk="1" hangingPunct="1">
              <a:defRPr/>
            </a:pPr>
            <a:r>
              <a:rPr lang="es-ES_tradnl" sz="14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Facultad de Medicina</a:t>
            </a:r>
          </a:p>
          <a:p>
            <a:pPr algn="r" eaLnBrk="1" hangingPunct="1">
              <a:defRPr/>
            </a:pPr>
            <a:r>
              <a:rPr lang="es-ES_tradnl" sz="1400" b="1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Lab</a:t>
            </a:r>
            <a:r>
              <a:rPr lang="es-ES_tradnl" sz="14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. Fisiología de la Conducta</a:t>
            </a:r>
          </a:p>
        </p:txBody>
      </p:sp>
      <p:sp>
        <p:nvSpPr>
          <p:cNvPr id="2" name="1 Rectángulo"/>
          <p:cNvSpPr/>
          <p:nvPr/>
        </p:nvSpPr>
        <p:spPr>
          <a:xfrm>
            <a:off x="2991278" y="4134604"/>
            <a:ext cx="3161443" cy="4616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2400" dirty="0" smtClean="0">
                <a:solidFill>
                  <a:srgbClr val="000000"/>
                </a:solidFill>
              </a:rPr>
              <a:t>7 noviembre </a:t>
            </a:r>
            <a:r>
              <a:rPr lang="es-ES" sz="2400" dirty="0">
                <a:solidFill>
                  <a:srgbClr val="000000"/>
                </a:solidFill>
              </a:rPr>
              <a:t>de </a:t>
            </a:r>
            <a:r>
              <a:rPr lang="es-ES" sz="2400" dirty="0" smtClean="0">
                <a:solidFill>
                  <a:srgbClr val="000000"/>
                </a:solidFill>
              </a:rPr>
              <a:t>2017</a:t>
            </a:r>
          </a:p>
        </p:txBody>
      </p:sp>
      <p:sp>
        <p:nvSpPr>
          <p:cNvPr id="3" name="2 Rectángulo"/>
          <p:cNvSpPr/>
          <p:nvPr/>
        </p:nvSpPr>
        <p:spPr>
          <a:xfrm>
            <a:off x="1532623" y="1388924"/>
            <a:ext cx="5886654" cy="738664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pPr>
              <a:defRPr/>
            </a:pPr>
            <a:r>
              <a:rPr lang="es-ES" sz="22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Seminario Tema 5 </a:t>
            </a:r>
          </a:p>
          <a:p>
            <a:pPr>
              <a:defRPr/>
            </a:pPr>
            <a:r>
              <a:rPr lang="es-ES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“Aspectos éticos de las ciencias médicas” </a:t>
            </a:r>
            <a:endParaRPr lang="es-ES" b="1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1137023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20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8" grpId="0" animBg="1"/>
      <p:bldP spid="3079" grpId="0"/>
      <p:bldP spid="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1EA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12" name="Rectangle 8"/>
          <p:cNvSpPr>
            <a:spLocks noChangeArrowheads="1"/>
          </p:cNvSpPr>
          <p:nvPr/>
        </p:nvSpPr>
        <p:spPr bwMode="auto">
          <a:xfrm>
            <a:off x="107582" y="6057718"/>
            <a:ext cx="363855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1000">
                <a:effectLst>
                  <a:outerShdw blurRad="38100" dist="38100" dir="2700000" algn="tl">
                    <a:srgbClr val="C0C0C0"/>
                  </a:outerShdw>
                </a:effectLst>
              </a:rPr>
              <a:t>http://www.bmj.com/content/vol326/issue7400/cover.dtl</a:t>
            </a:r>
          </a:p>
        </p:txBody>
      </p:sp>
      <p:pic>
        <p:nvPicPr>
          <p:cNvPr id="98313" name="Picture 9" descr="coverpic740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67097" y="0"/>
            <a:ext cx="5376904" cy="6858000"/>
          </a:xfrm>
          <a:prstGeom prst="rect">
            <a:avLst/>
          </a:prstGeom>
          <a:noFill/>
          <a:ln w="9525">
            <a:solidFill>
              <a:srgbClr val="C0000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8314" name="Text Box 10"/>
          <p:cNvSpPr txBox="1">
            <a:spLocks noChangeArrowheads="1"/>
          </p:cNvSpPr>
          <p:nvPr/>
        </p:nvSpPr>
        <p:spPr bwMode="auto">
          <a:xfrm>
            <a:off x="84787" y="5780719"/>
            <a:ext cx="3839513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12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Portada de BMJ </a:t>
            </a:r>
            <a:r>
              <a:rPr lang="es-ES_tradnl" sz="12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31 </a:t>
            </a:r>
            <a:r>
              <a:rPr lang="es-ES_tradnl" sz="120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May</a:t>
            </a:r>
            <a:r>
              <a:rPr lang="es-ES_tradnl" sz="12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2003 (</a:t>
            </a:r>
            <a:r>
              <a:rPr lang="es-ES_tradnl" sz="120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Vol</a:t>
            </a:r>
            <a:r>
              <a:rPr lang="es-ES_tradnl" sz="12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326, No 7400) </a:t>
            </a:r>
          </a:p>
        </p:txBody>
      </p:sp>
      <p:sp>
        <p:nvSpPr>
          <p:cNvPr id="98315" name="Text Box 11"/>
          <p:cNvSpPr txBox="1">
            <a:spLocks noChangeArrowheads="1"/>
          </p:cNvSpPr>
          <p:nvPr/>
        </p:nvSpPr>
        <p:spPr bwMode="auto">
          <a:xfrm>
            <a:off x="652949" y="1941513"/>
            <a:ext cx="2492990" cy="2215991"/>
          </a:xfrm>
          <a:prstGeom prst="rect">
            <a:avLst/>
          </a:prstGeom>
          <a:solidFill>
            <a:srgbClr val="66FFFF"/>
          </a:solidFill>
          <a:ln w="9525">
            <a:solidFill>
              <a:srgbClr val="C0000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3200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¡Almuerzo </a:t>
            </a:r>
          </a:p>
          <a:p>
            <a:pPr>
              <a:defRPr/>
            </a:pPr>
            <a:r>
              <a:rPr lang="es-ES_tradnl" sz="3200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gratis!</a:t>
            </a:r>
          </a:p>
          <a:p>
            <a:pPr>
              <a:defRPr/>
            </a:pPr>
            <a:endParaRPr lang="es-ES_tradnl" sz="1800" dirty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defRPr/>
            </a:pPr>
            <a:r>
              <a:rPr lang="es-ES_tradnl" sz="2800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y otras cosas </a:t>
            </a:r>
            <a:endParaRPr lang="es-ES_tradnl" sz="2800" dirty="0" smtClean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defRPr/>
            </a:pPr>
            <a:r>
              <a:rPr lang="es-ES_tradnl" sz="28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más</a:t>
            </a:r>
            <a:r>
              <a:rPr lang="es-ES_tradnl" sz="2800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…</a:t>
            </a:r>
          </a:p>
        </p:txBody>
      </p:sp>
      <p:sp>
        <p:nvSpPr>
          <p:cNvPr id="98316" name="Text Box 12"/>
          <p:cNvSpPr txBox="1">
            <a:spLocks noChangeArrowheads="1"/>
          </p:cNvSpPr>
          <p:nvPr/>
        </p:nvSpPr>
        <p:spPr bwMode="auto">
          <a:xfrm rot="5400000">
            <a:off x="8488496" y="6154503"/>
            <a:ext cx="1122422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1100" dirty="0" err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Malcom</a:t>
            </a:r>
            <a:r>
              <a:rPr lang="es-ES_tradnl" sz="1100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_tradnl" sz="1100" dirty="0" err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Willet</a:t>
            </a:r>
            <a:endParaRPr lang="es-ES_tradnl" sz="1100" dirty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98317" name="Text Box 13"/>
          <p:cNvSpPr txBox="1">
            <a:spLocks noChangeArrowheads="1"/>
          </p:cNvSpPr>
          <p:nvPr/>
        </p:nvSpPr>
        <p:spPr bwMode="auto">
          <a:xfrm>
            <a:off x="4102100" y="165100"/>
            <a:ext cx="1511300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4800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BMJ</a:t>
            </a:r>
          </a:p>
        </p:txBody>
      </p:sp>
      <p:sp>
        <p:nvSpPr>
          <p:cNvPr id="98318" name="Text Box 14"/>
          <p:cNvSpPr txBox="1">
            <a:spLocks noChangeArrowheads="1"/>
          </p:cNvSpPr>
          <p:nvPr/>
        </p:nvSpPr>
        <p:spPr bwMode="auto">
          <a:xfrm>
            <a:off x="3924300" y="6276975"/>
            <a:ext cx="304165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16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Time to untangle</a:t>
            </a:r>
          </a:p>
          <a:p>
            <a:pPr algn="l">
              <a:defRPr/>
            </a:pPr>
            <a:r>
              <a:rPr lang="es-ES_tradnl" sz="16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doctors from drug companies</a:t>
            </a:r>
          </a:p>
        </p:txBody>
      </p:sp>
      <p:sp>
        <p:nvSpPr>
          <p:cNvPr id="11" name="Text Box 7"/>
          <p:cNvSpPr txBox="1">
            <a:spLocks noChangeArrowheads="1"/>
          </p:cNvSpPr>
          <p:nvPr/>
        </p:nvSpPr>
        <p:spPr bwMode="auto">
          <a:xfrm>
            <a:off x="26693" y="6600298"/>
            <a:ext cx="1556836" cy="246221"/>
          </a:xfrm>
          <a:prstGeom prst="rect">
            <a:avLst/>
          </a:prstGeom>
          <a:noFill/>
          <a:ln>
            <a:noFill/>
          </a:ln>
          <a:extLst/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r>
              <a:rPr lang="es-ES_tradnl" sz="1000" dirty="0">
                <a:solidFill>
                  <a:schemeClr val="bg1">
                    <a:lumMod val="50000"/>
                  </a:schemeClr>
                </a:solidFill>
              </a:rPr>
              <a:t>Ximena Páez ULA </a:t>
            </a:r>
            <a:r>
              <a:rPr lang="es-ES_tradnl" sz="1000" dirty="0" smtClean="0">
                <a:solidFill>
                  <a:schemeClr val="bg1">
                    <a:lumMod val="50000"/>
                  </a:schemeClr>
                </a:solidFill>
              </a:rPr>
              <a:t>2017</a:t>
            </a:r>
            <a:endParaRPr lang="es-ES_tradnl" sz="10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07062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983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" dur="80"/>
                                        <p:tgtEl>
                                          <p:spTgt spid="9831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" dur="80"/>
                                        <p:tgtEl>
                                          <p:spTgt spid="983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80"/>
                                        <p:tgtEl>
                                          <p:spTgt spid="983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8312" grpId="0"/>
      <p:bldP spid="98314" grpId="0"/>
      <p:bldP spid="98315" grpId="0" animBg="1"/>
      <p:bldP spid="98317" grpId="0"/>
      <p:bldP spid="98318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4" name="Text Box 6"/>
          <p:cNvSpPr txBox="1">
            <a:spLocks noChangeArrowheads="1"/>
          </p:cNvSpPr>
          <p:nvPr/>
        </p:nvSpPr>
        <p:spPr bwMode="auto">
          <a:xfrm>
            <a:off x="2015049" y="2134775"/>
            <a:ext cx="5113899" cy="2077492"/>
          </a:xfrm>
          <a:prstGeom prst="rect">
            <a:avLst/>
          </a:prstGeom>
          <a:solidFill>
            <a:srgbClr val="FFFFCC"/>
          </a:solidFill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endParaRPr lang="es-ES_tradnl" sz="900" dirty="0" smtClean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defRPr/>
            </a:pPr>
            <a:r>
              <a:rPr lang="es-ES_tradnl" sz="36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EDUCAR</a:t>
            </a:r>
          </a:p>
          <a:p>
            <a:pPr>
              <a:defRPr/>
            </a:pPr>
            <a:r>
              <a:rPr lang="es-ES_tradnl" sz="28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</a:t>
            </a:r>
          </a:p>
          <a:p>
            <a:pPr>
              <a:defRPr/>
            </a:pPr>
            <a:r>
              <a:rPr lang="es-ES_tradnl" sz="28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Pacientes y Personal de Salud</a:t>
            </a:r>
          </a:p>
          <a:p>
            <a:pPr>
              <a:defRPr/>
            </a:pPr>
            <a:r>
              <a:rPr lang="es-ES_tradnl" sz="2800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e</a:t>
            </a:r>
            <a:r>
              <a:rPr lang="es-ES_tradnl" sz="28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n deberes y derechos</a:t>
            </a:r>
            <a:endParaRPr lang="es-ES_tradnl" sz="900" dirty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7898" name="Text Box 10"/>
          <p:cNvSpPr txBox="1">
            <a:spLocks noChangeArrowheads="1"/>
          </p:cNvSpPr>
          <p:nvPr/>
        </p:nvSpPr>
        <p:spPr bwMode="auto">
          <a:xfrm>
            <a:off x="1817077" y="4544994"/>
            <a:ext cx="5509842" cy="769441"/>
          </a:xfrm>
          <a:prstGeom prst="rect">
            <a:avLst/>
          </a:prstGeom>
          <a:solidFill>
            <a:srgbClr val="FFE5EE"/>
          </a:solidFill>
          <a:ln w="28575">
            <a:solidFill>
              <a:srgbClr val="0000CC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>
            <a:lvl1pPr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>
              <a:defRPr/>
            </a:pPr>
            <a:r>
              <a:rPr lang="es-ES_tradnl" sz="44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¡Primero el paciente!</a:t>
            </a:r>
          </a:p>
        </p:txBody>
      </p:sp>
      <p:sp>
        <p:nvSpPr>
          <p:cNvPr id="7" name="Text Box 7"/>
          <p:cNvSpPr txBox="1">
            <a:spLocks noChangeArrowheads="1"/>
          </p:cNvSpPr>
          <p:nvPr/>
        </p:nvSpPr>
        <p:spPr bwMode="auto">
          <a:xfrm>
            <a:off x="7295723" y="6552428"/>
            <a:ext cx="1832553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r>
              <a:rPr lang="es-ES_tradnl" sz="1200" dirty="0">
                <a:solidFill>
                  <a:srgbClr val="5F5F5F"/>
                </a:solidFill>
              </a:rPr>
              <a:t>Ximena Páez ULA </a:t>
            </a:r>
            <a:r>
              <a:rPr lang="es-ES_tradnl" sz="1200" dirty="0" smtClean="0">
                <a:solidFill>
                  <a:srgbClr val="5F5F5F"/>
                </a:solidFill>
              </a:rPr>
              <a:t>2017</a:t>
            </a:r>
            <a:endParaRPr lang="es-ES_tradnl" sz="1200" dirty="0">
              <a:solidFill>
                <a:srgbClr val="5F5F5F"/>
              </a:solidFill>
            </a:endParaRPr>
          </a:p>
        </p:txBody>
      </p:sp>
      <p:sp>
        <p:nvSpPr>
          <p:cNvPr id="2" name="CuadroTexto 1"/>
          <p:cNvSpPr txBox="1"/>
          <p:nvPr/>
        </p:nvSpPr>
        <p:spPr>
          <a:xfrm>
            <a:off x="3058604" y="537025"/>
            <a:ext cx="3026791" cy="1200329"/>
          </a:xfrm>
          <a:prstGeom prst="rect">
            <a:avLst/>
          </a:prstGeom>
          <a:solidFill>
            <a:srgbClr val="C1EAFF"/>
          </a:solidFill>
          <a:ln>
            <a:solidFill>
              <a:srgbClr val="00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3600" dirty="0" smtClean="0"/>
              <a:t>¿En resumen </a:t>
            </a:r>
          </a:p>
          <a:p>
            <a:r>
              <a:rPr lang="es-VE" sz="3600" u="sng" dirty="0" smtClean="0"/>
              <a:t>qué</a:t>
            </a:r>
            <a:r>
              <a:rPr lang="es-VE" sz="3600" dirty="0" smtClean="0"/>
              <a:t> hacer?</a:t>
            </a:r>
            <a:endParaRPr lang="es-VE" sz="3600" dirty="0"/>
          </a:p>
        </p:txBody>
      </p:sp>
      <p:sp>
        <p:nvSpPr>
          <p:cNvPr id="3" name="CuadroTexto 2"/>
          <p:cNvSpPr txBox="1"/>
          <p:nvPr/>
        </p:nvSpPr>
        <p:spPr>
          <a:xfrm>
            <a:off x="6886734" y="5949280"/>
            <a:ext cx="103746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 smtClean="0"/>
              <a:t>Sigue…</a:t>
            </a:r>
            <a:endParaRPr lang="es-VE" dirty="0"/>
          </a:p>
        </p:txBody>
      </p:sp>
    </p:spTree>
    <p:extLst>
      <p:ext uri="{BB962C8B-B14F-4D97-AF65-F5344CB8AC3E}">
        <p14:creationId xmlns:p14="http://schemas.microsoft.com/office/powerpoint/2010/main" val="41993146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789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789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789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78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78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789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78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94" grpId="0" animBg="1"/>
      <p:bldP spid="37898" grpId="0" animBg="1"/>
      <p:bldP spid="3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1EA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5"/>
          <p:cNvSpPr>
            <a:spLocks noChangeArrowheads="1"/>
          </p:cNvSpPr>
          <p:nvPr/>
        </p:nvSpPr>
        <p:spPr bwMode="auto">
          <a:xfrm>
            <a:off x="2836595" y="252518"/>
            <a:ext cx="3470822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>
              <a:defRPr/>
            </a:pPr>
            <a:r>
              <a:rPr lang="es-ES" sz="1600" b="1" dirty="0">
                <a:solidFill>
                  <a:srgbClr val="000000"/>
                </a:solidFill>
              </a:rPr>
              <a:t>Universidad de los </a:t>
            </a:r>
            <a:r>
              <a:rPr lang="es-ES" sz="1600" b="1" dirty="0" smtClean="0">
                <a:solidFill>
                  <a:srgbClr val="000000"/>
                </a:solidFill>
              </a:rPr>
              <a:t>Andes</a:t>
            </a:r>
          </a:p>
          <a:p>
            <a:pPr>
              <a:defRPr/>
            </a:pPr>
            <a:r>
              <a:rPr lang="es-ES" sz="1600" b="1" dirty="0" smtClean="0">
                <a:solidFill>
                  <a:srgbClr val="000000"/>
                </a:solidFill>
              </a:rPr>
              <a:t>Facultad de Ciencias</a:t>
            </a:r>
          </a:p>
          <a:p>
            <a:pPr>
              <a:defRPr/>
            </a:pPr>
            <a:r>
              <a:rPr lang="es-ES" sz="2400" dirty="0" smtClean="0">
                <a:solidFill>
                  <a:srgbClr val="000000"/>
                </a:solidFill>
              </a:rPr>
              <a:t>Curso de Bioética 2017</a:t>
            </a:r>
          </a:p>
        </p:txBody>
      </p:sp>
      <p:sp>
        <p:nvSpPr>
          <p:cNvPr id="3078" name="Rectangle 6"/>
          <p:cNvSpPr>
            <a:spLocks noChangeArrowheads="1"/>
          </p:cNvSpPr>
          <p:nvPr/>
        </p:nvSpPr>
        <p:spPr bwMode="auto">
          <a:xfrm>
            <a:off x="1691680" y="2445109"/>
            <a:ext cx="5760640" cy="1384995"/>
          </a:xfrm>
          <a:prstGeom prst="rect">
            <a:avLst/>
          </a:prstGeom>
          <a:solidFill>
            <a:srgbClr val="EDF6F7"/>
          </a:solidFill>
          <a:ln w="28575">
            <a:solidFill>
              <a:srgbClr val="0000FF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anchor="ctr">
            <a:spAutoFit/>
          </a:bodyPr>
          <a:lstStyle/>
          <a:p>
            <a:pPr algn="l">
              <a:defRPr/>
            </a:pPr>
            <a:r>
              <a:rPr lang="es-ES" sz="1400" b="1" dirty="0" smtClean="0">
                <a:solidFill>
                  <a:srgbClr val="000000"/>
                </a:solidFill>
              </a:rPr>
              <a:t>    </a:t>
            </a:r>
            <a:endParaRPr lang="es-ES" sz="1400" b="1" dirty="0">
              <a:solidFill>
                <a:srgbClr val="000000"/>
              </a:solidFill>
            </a:endParaRPr>
          </a:p>
          <a:p>
            <a:pPr algn="l">
              <a:defRPr/>
            </a:pPr>
            <a:r>
              <a:rPr lang="es-ES" sz="2800" b="1" dirty="0" smtClean="0">
                <a:solidFill>
                  <a:srgbClr val="000000"/>
                </a:solidFill>
              </a:rPr>
              <a:t>II. </a:t>
            </a:r>
            <a:r>
              <a:rPr lang="es-ES" sz="2800" b="1" dirty="0" smtClean="0">
                <a:solidFill>
                  <a:srgbClr val="000000"/>
                </a:solidFill>
              </a:rPr>
              <a:t>Ética </a:t>
            </a:r>
            <a:r>
              <a:rPr lang="es-ES" sz="2800" b="1" dirty="0">
                <a:solidFill>
                  <a:srgbClr val="000000"/>
                </a:solidFill>
              </a:rPr>
              <a:t>M</a:t>
            </a:r>
            <a:r>
              <a:rPr lang="es-ES" sz="2800" b="1" dirty="0" smtClean="0">
                <a:solidFill>
                  <a:srgbClr val="000000"/>
                </a:solidFill>
              </a:rPr>
              <a:t>édica </a:t>
            </a:r>
            <a:endParaRPr lang="es-ES" sz="2800" b="1" dirty="0" smtClean="0">
              <a:solidFill>
                <a:srgbClr val="000000"/>
              </a:solidFill>
            </a:endParaRPr>
          </a:p>
          <a:p>
            <a:pPr algn="l">
              <a:defRPr/>
            </a:pPr>
            <a:r>
              <a:rPr lang="es-ES" sz="28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ES" sz="2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</a:t>
            </a:r>
            <a:r>
              <a:rPr lang="es-ES" sz="22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</a:t>
            </a:r>
            <a:r>
              <a:rPr lang="es-ES" sz="22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Investigación médica responsable</a:t>
            </a:r>
          </a:p>
          <a:p>
            <a:pPr algn="l">
              <a:defRPr/>
            </a:pPr>
            <a:endParaRPr lang="es-ES" sz="1400" b="1" dirty="0">
              <a:solidFill>
                <a:srgbClr val="000000"/>
              </a:solidFill>
            </a:endParaRPr>
          </a:p>
        </p:txBody>
      </p:sp>
      <p:sp>
        <p:nvSpPr>
          <p:cNvPr id="3079" name="Text Box 7"/>
          <p:cNvSpPr txBox="1">
            <a:spLocks noChangeArrowheads="1"/>
          </p:cNvSpPr>
          <p:nvPr/>
        </p:nvSpPr>
        <p:spPr bwMode="auto">
          <a:xfrm>
            <a:off x="6024018" y="5517232"/>
            <a:ext cx="2792751" cy="1015663"/>
          </a:xfrm>
          <a:prstGeom prst="rect">
            <a:avLst/>
          </a:prstGeom>
          <a:noFill/>
          <a:ln>
            <a:noFill/>
          </a:ln>
          <a:extLst/>
        </p:spPr>
        <p:txBody>
          <a:bodyPr wrap="none">
            <a:spAutoFit/>
          </a:bodyPr>
          <a:lstStyle>
            <a:lvl1pPr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r" eaLnBrk="1" hangingPunct="1">
              <a:defRPr/>
            </a:pPr>
            <a:r>
              <a:rPr lang="es-ES_tradnl" sz="16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Ximena Páez</a:t>
            </a:r>
          </a:p>
          <a:p>
            <a:pPr algn="r" eaLnBrk="1" hangingPunct="1">
              <a:defRPr/>
            </a:pPr>
            <a:r>
              <a:rPr lang="es-ES_tradnl" sz="16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Prof. Titular</a:t>
            </a:r>
          </a:p>
          <a:p>
            <a:pPr algn="r" eaLnBrk="1" hangingPunct="1">
              <a:defRPr/>
            </a:pPr>
            <a:r>
              <a:rPr lang="es-ES_tradnl" sz="14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Facultad de Medicina</a:t>
            </a:r>
          </a:p>
          <a:p>
            <a:pPr algn="r" eaLnBrk="1" hangingPunct="1">
              <a:defRPr/>
            </a:pPr>
            <a:r>
              <a:rPr lang="es-ES_tradnl" sz="1400" b="1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Lab</a:t>
            </a:r>
            <a:r>
              <a:rPr lang="es-ES_tradnl" sz="14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. Fisiología de la Conducta</a:t>
            </a:r>
          </a:p>
        </p:txBody>
      </p:sp>
      <p:sp>
        <p:nvSpPr>
          <p:cNvPr id="2" name="1 Rectángulo"/>
          <p:cNvSpPr/>
          <p:nvPr/>
        </p:nvSpPr>
        <p:spPr>
          <a:xfrm>
            <a:off x="3376801" y="3954836"/>
            <a:ext cx="2390398" cy="4616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2400" dirty="0" smtClean="0">
                <a:solidFill>
                  <a:srgbClr val="000000"/>
                </a:solidFill>
              </a:rPr>
              <a:t>9 junio </a:t>
            </a:r>
            <a:r>
              <a:rPr lang="es-ES" sz="2400" dirty="0">
                <a:solidFill>
                  <a:srgbClr val="000000"/>
                </a:solidFill>
              </a:rPr>
              <a:t>de </a:t>
            </a:r>
            <a:r>
              <a:rPr lang="es-ES" sz="2400" dirty="0" smtClean="0">
                <a:solidFill>
                  <a:srgbClr val="000000"/>
                </a:solidFill>
              </a:rPr>
              <a:t>2017</a:t>
            </a:r>
          </a:p>
        </p:txBody>
      </p:sp>
      <p:sp>
        <p:nvSpPr>
          <p:cNvPr id="3" name="2 Rectángulo"/>
          <p:cNvSpPr/>
          <p:nvPr/>
        </p:nvSpPr>
        <p:spPr>
          <a:xfrm>
            <a:off x="1628673" y="1404313"/>
            <a:ext cx="5886654" cy="738664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pPr>
              <a:defRPr/>
            </a:pPr>
            <a:r>
              <a:rPr lang="es-ES" sz="2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Seminario Tema 5 </a:t>
            </a:r>
          </a:p>
          <a:p>
            <a:pPr>
              <a:defRPr/>
            </a:pPr>
            <a:r>
              <a:rPr lang="es-ES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“Aspectos éticos de las ciencias médicas” </a:t>
            </a:r>
            <a:endParaRPr lang="es-ES" b="1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786754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4"/>
          <p:cNvSpPr txBox="1">
            <a:spLocks noChangeArrowheads="1"/>
          </p:cNvSpPr>
          <p:nvPr/>
        </p:nvSpPr>
        <p:spPr bwMode="auto">
          <a:xfrm>
            <a:off x="639840" y="6577013"/>
            <a:ext cx="1439368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_tradnl" sz="1200" dirty="0">
                <a:solidFill>
                  <a:schemeClr val="bg1">
                    <a:lumMod val="85000"/>
                  </a:schemeClr>
                </a:solidFill>
                <a:latin typeface="Arial" charset="0"/>
              </a:rPr>
              <a:t>X. Páez ULA </a:t>
            </a:r>
            <a:r>
              <a:rPr lang="es-ES_tradnl" sz="1200" dirty="0" smtClean="0">
                <a:solidFill>
                  <a:schemeClr val="bg1">
                    <a:lumMod val="85000"/>
                  </a:schemeClr>
                </a:solidFill>
                <a:latin typeface="Arial" charset="0"/>
              </a:rPr>
              <a:t>2017</a:t>
            </a:r>
            <a:endParaRPr lang="es-ES_tradnl" sz="1200" dirty="0">
              <a:solidFill>
                <a:schemeClr val="bg1">
                  <a:lumMod val="85000"/>
                </a:schemeClr>
              </a:solidFill>
              <a:latin typeface="Arial" charset="0"/>
            </a:endParaRP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5976" y="166375"/>
            <a:ext cx="4102990" cy="6665516"/>
          </a:xfrm>
          <a:prstGeom prst="rect">
            <a:avLst/>
          </a:prstGeom>
        </p:spPr>
      </p:pic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954674" y="2420888"/>
            <a:ext cx="3164649" cy="64633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_tradnl" sz="3600" b="1" dirty="0" smtClean="0">
                <a:solidFill>
                  <a:schemeClr val="bg1"/>
                </a:solidFill>
              </a:rPr>
              <a:t>pacap@ula.ve</a:t>
            </a:r>
            <a:endParaRPr lang="es-ES_tradnl" sz="3600" b="1" dirty="0">
              <a:solidFill>
                <a:schemeClr val="bg1"/>
              </a:solidFill>
            </a:endParaRPr>
          </a:p>
        </p:txBody>
      </p:sp>
      <p:sp>
        <p:nvSpPr>
          <p:cNvPr id="197635" name="Text Box 5"/>
          <p:cNvSpPr txBox="1">
            <a:spLocks noChangeArrowheads="1"/>
          </p:cNvSpPr>
          <p:nvPr/>
        </p:nvSpPr>
        <p:spPr bwMode="auto">
          <a:xfrm>
            <a:off x="1187624" y="1340768"/>
            <a:ext cx="2698750" cy="9144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_tradnl" sz="5400" b="1" dirty="0">
                <a:solidFill>
                  <a:schemeClr val="bg1"/>
                </a:solidFill>
              </a:rPr>
              <a:t>Gracias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6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976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976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9763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976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9763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Rectángulo"/>
          <p:cNvSpPr/>
          <p:nvPr/>
        </p:nvSpPr>
        <p:spPr>
          <a:xfrm>
            <a:off x="870780" y="764704"/>
            <a:ext cx="7402440" cy="4985980"/>
          </a:xfrm>
          <a:prstGeom prst="rect">
            <a:avLst/>
          </a:prstGeom>
          <a:solidFill>
            <a:srgbClr val="ABBFFF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l"/>
            <a:r>
              <a:rPr lang="es-VE" sz="2400" dirty="0" smtClean="0"/>
              <a:t>“</a:t>
            </a:r>
            <a:r>
              <a:rPr lang="es-ES" sz="1800" dirty="0"/>
              <a:t>U</a:t>
            </a:r>
            <a:r>
              <a:rPr lang="es-ES_tradnl" sz="1800" dirty="0" smtClean="0"/>
              <a:t>n </a:t>
            </a:r>
            <a:r>
              <a:rPr lang="es-ES_tradnl" sz="1800" dirty="0"/>
              <a:t>hombre </a:t>
            </a:r>
            <a:r>
              <a:rPr lang="es-ES_tradnl" sz="1800" dirty="0" smtClean="0"/>
              <a:t>espera </a:t>
            </a:r>
            <a:r>
              <a:rPr lang="es-ES_tradnl" sz="1800" dirty="0"/>
              <a:t>ser operado de una fractura en una pierna. Una estudiante </a:t>
            </a:r>
            <a:r>
              <a:rPr lang="es-ES_tradnl" sz="1800" dirty="0" smtClean="0"/>
              <a:t>es testigo, </a:t>
            </a:r>
            <a:r>
              <a:rPr lang="es-ES_tradnl" sz="1800" dirty="0"/>
              <a:t>cuando el paciente </a:t>
            </a:r>
            <a:r>
              <a:rPr lang="es-ES_tradnl" sz="1800" dirty="0" smtClean="0"/>
              <a:t>dice </a:t>
            </a:r>
            <a:r>
              <a:rPr lang="es-ES_tradnl" sz="1800" dirty="0"/>
              <a:t>ser asmático </a:t>
            </a:r>
            <a:r>
              <a:rPr lang="es-ES_tradnl" sz="1800" dirty="0" smtClean="0"/>
              <a:t>y de </a:t>
            </a:r>
            <a:r>
              <a:rPr lang="es-ES_tradnl" sz="1800" dirty="0"/>
              <a:t>lo que le ocurre </a:t>
            </a:r>
            <a:r>
              <a:rPr lang="es-ES_tradnl" sz="1800" dirty="0" smtClean="0"/>
              <a:t> </a:t>
            </a:r>
            <a:r>
              <a:rPr lang="es-ES_tradnl" sz="1800" dirty="0"/>
              <a:t>durante su hospitalización, pero no interviene </a:t>
            </a:r>
            <a:r>
              <a:rPr lang="es-ES_tradnl" sz="1800" dirty="0" smtClean="0"/>
              <a:t>en </a:t>
            </a:r>
            <a:r>
              <a:rPr lang="es-ES_tradnl" sz="1800" dirty="0"/>
              <a:t>nada. El paciente </a:t>
            </a:r>
            <a:r>
              <a:rPr lang="es-ES_tradnl" sz="1800" dirty="0" smtClean="0"/>
              <a:t>va a quirófano y </a:t>
            </a:r>
            <a:r>
              <a:rPr lang="es-ES_tradnl" sz="1800" dirty="0"/>
              <a:t>poco después d</a:t>
            </a:r>
            <a:r>
              <a:rPr lang="es-ES_tradnl" sz="1800" dirty="0" smtClean="0"/>
              <a:t>e ser anestesiado tiene crisis asmática grave por </a:t>
            </a:r>
            <a:r>
              <a:rPr lang="es-ES_tradnl" sz="1800" dirty="0"/>
              <a:t>lo que se suspende la cirugía. </a:t>
            </a:r>
            <a:r>
              <a:rPr lang="es-ES_tradnl" sz="1800" dirty="0" smtClean="0"/>
              <a:t>En </a:t>
            </a:r>
            <a:r>
              <a:rPr lang="es-ES_tradnl" sz="1800" dirty="0"/>
              <a:t>la historia </a:t>
            </a:r>
            <a:r>
              <a:rPr lang="es-ES_tradnl" sz="1800" dirty="0" smtClean="0"/>
              <a:t>está </a:t>
            </a:r>
            <a:r>
              <a:rPr lang="es-ES_tradnl" sz="1800" dirty="0"/>
              <a:t>una </a:t>
            </a:r>
            <a:r>
              <a:rPr lang="es-ES_tradnl" sz="1800" dirty="0" smtClean="0"/>
              <a:t>interconsulta que </a:t>
            </a:r>
            <a:r>
              <a:rPr lang="es-ES_tradnl" sz="1800" dirty="0"/>
              <a:t>no </a:t>
            </a:r>
            <a:r>
              <a:rPr lang="es-ES_tradnl" sz="1800" dirty="0" smtClean="0"/>
              <a:t>contraindica </a:t>
            </a:r>
            <a:r>
              <a:rPr lang="es-ES_tradnl" sz="1800" dirty="0"/>
              <a:t>la intervención </a:t>
            </a:r>
            <a:r>
              <a:rPr lang="es-ES_tradnl" sz="1800" dirty="0" smtClean="0"/>
              <a:t>ni menciona antecedente </a:t>
            </a:r>
            <a:r>
              <a:rPr lang="es-ES_tradnl" sz="1800" dirty="0"/>
              <a:t>de asma. Esa hoja tenía tachadura </a:t>
            </a:r>
            <a:r>
              <a:rPr lang="es-ES_tradnl" sz="1800" dirty="0" smtClean="0"/>
              <a:t>y </a:t>
            </a:r>
            <a:r>
              <a:rPr lang="es-ES_tradnl" sz="1800" dirty="0"/>
              <a:t>encima </a:t>
            </a:r>
            <a:r>
              <a:rPr lang="es-ES_tradnl" sz="1800" dirty="0" smtClean="0"/>
              <a:t>el </a:t>
            </a:r>
            <a:r>
              <a:rPr lang="es-ES_tradnl" sz="1800" dirty="0"/>
              <a:t>nombre del paciente. Este servicio </a:t>
            </a:r>
            <a:r>
              <a:rPr lang="es-ES_tradnl" sz="1800" dirty="0" smtClean="0"/>
              <a:t>señala </a:t>
            </a:r>
            <a:r>
              <a:rPr lang="es-ES_tradnl" sz="1800" dirty="0"/>
              <a:t>que la firma era de un residente que ya no </a:t>
            </a:r>
            <a:r>
              <a:rPr lang="es-ES_tradnl" sz="1800" dirty="0" smtClean="0"/>
              <a:t>está </a:t>
            </a:r>
            <a:r>
              <a:rPr lang="es-ES_tradnl" sz="1800" dirty="0"/>
              <a:t>allí. Finalmente, un residente </a:t>
            </a:r>
            <a:r>
              <a:rPr lang="es-ES_tradnl" sz="1800" dirty="0" smtClean="0"/>
              <a:t>confiesa </a:t>
            </a:r>
            <a:r>
              <a:rPr lang="es-ES_tradnl" sz="1800" dirty="0"/>
              <a:t>ser el autor de la </a:t>
            </a:r>
            <a:r>
              <a:rPr lang="es-ES_tradnl" sz="2400" b="1" dirty="0" smtClean="0"/>
              <a:t>manipulación</a:t>
            </a:r>
            <a:r>
              <a:rPr lang="es-ES_tradnl" sz="1800" b="1" dirty="0" smtClean="0"/>
              <a:t>. </a:t>
            </a:r>
            <a:r>
              <a:rPr lang="es-ES_tradnl" sz="1800" dirty="0" smtClean="0"/>
              <a:t>Los jefes le piden que renuncie. Pasa el </a:t>
            </a:r>
            <a:r>
              <a:rPr lang="es-ES_tradnl" sz="1800" dirty="0" smtClean="0"/>
              <a:t>tiempo, controlan </a:t>
            </a:r>
            <a:r>
              <a:rPr lang="es-ES_tradnl" sz="1800" dirty="0" smtClean="0"/>
              <a:t>el asma y la </a:t>
            </a:r>
            <a:r>
              <a:rPr lang="es-ES_tradnl" sz="1800" dirty="0"/>
              <a:t>fractura </a:t>
            </a:r>
            <a:r>
              <a:rPr lang="es-ES_tradnl" sz="1800" dirty="0" smtClean="0"/>
              <a:t>se consolida </a:t>
            </a:r>
            <a:r>
              <a:rPr lang="es-ES_tradnl" sz="1800" dirty="0"/>
              <a:t>sin haber sido corregida. El paciente egresa caminando mal e  ignorando lo </a:t>
            </a:r>
            <a:r>
              <a:rPr lang="es-ES_tradnl" sz="1800" dirty="0" smtClean="0"/>
              <a:t>ocurrido. El </a:t>
            </a:r>
            <a:r>
              <a:rPr lang="es-ES_tradnl" sz="1800" dirty="0"/>
              <a:t>residente no renuncia y no pasa nada más. No se discute el caso en ningún  servicio por tanto no se toma ninguna medida preventiva. </a:t>
            </a:r>
            <a:endParaRPr lang="es-ES_tradnl" sz="1800" dirty="0" smtClean="0"/>
          </a:p>
          <a:p>
            <a:pPr algn="l"/>
            <a:r>
              <a:rPr lang="es-ES_tradnl" sz="1800" dirty="0" smtClean="0"/>
              <a:t>La estudiante </a:t>
            </a:r>
            <a:r>
              <a:rPr lang="es-ES_tradnl" sz="1800" dirty="0"/>
              <a:t>se siente mal de conocer </a:t>
            </a:r>
            <a:r>
              <a:rPr lang="es-ES_tradnl" sz="1800" dirty="0" smtClean="0"/>
              <a:t>lo </a:t>
            </a:r>
            <a:r>
              <a:rPr lang="es-ES_tradnl" sz="1800" dirty="0"/>
              <a:t>bizarra </a:t>
            </a:r>
            <a:r>
              <a:rPr lang="es-ES_tradnl" sz="1800" dirty="0" smtClean="0"/>
              <a:t>que puede ser </a:t>
            </a:r>
            <a:r>
              <a:rPr lang="es-ES_tradnl" sz="1800" dirty="0"/>
              <a:t>la atención </a:t>
            </a:r>
            <a:r>
              <a:rPr lang="es-ES_tradnl" sz="1800" dirty="0" smtClean="0"/>
              <a:t>médica a </a:t>
            </a:r>
            <a:r>
              <a:rPr lang="es-ES_tradnl" sz="1800" dirty="0"/>
              <a:t>veces</a:t>
            </a:r>
            <a:r>
              <a:rPr lang="es-VE" sz="1800" dirty="0" smtClean="0"/>
              <a:t>”.</a:t>
            </a:r>
            <a:r>
              <a:rPr lang="es-VE" sz="1800" dirty="0"/>
              <a:t> </a:t>
            </a:r>
          </a:p>
        </p:txBody>
      </p:sp>
      <p:sp>
        <p:nvSpPr>
          <p:cNvPr id="9" name="Text Box 7"/>
          <p:cNvSpPr txBox="1">
            <a:spLocks noChangeArrowheads="1"/>
          </p:cNvSpPr>
          <p:nvPr/>
        </p:nvSpPr>
        <p:spPr bwMode="auto">
          <a:xfrm>
            <a:off x="7288910" y="6549439"/>
            <a:ext cx="1832553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r>
              <a:rPr lang="es-ES_tradnl" sz="1200" dirty="0">
                <a:solidFill>
                  <a:srgbClr val="5F5F5F"/>
                </a:solidFill>
              </a:rPr>
              <a:t>Ximena Páez ULA </a:t>
            </a:r>
            <a:r>
              <a:rPr lang="es-ES_tradnl" sz="1200" dirty="0" smtClean="0">
                <a:solidFill>
                  <a:srgbClr val="5F5F5F"/>
                </a:solidFill>
              </a:rPr>
              <a:t>2017</a:t>
            </a:r>
            <a:endParaRPr lang="es-ES_tradnl" sz="1200" dirty="0">
              <a:solidFill>
                <a:srgbClr val="5F5F5F"/>
              </a:solidFill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2119126" y="5958479"/>
            <a:ext cx="4905747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VE" sz="1100" dirty="0" smtClean="0"/>
              <a:t>Adaptado de: X. Páez. </a:t>
            </a:r>
            <a:r>
              <a:rPr lang="es-VE" sz="1100" b="1" i="1" dirty="0" smtClean="0"/>
              <a:t>Caso 93 </a:t>
            </a:r>
            <a:r>
              <a:rPr lang="es-VE" sz="1100" dirty="0" smtClean="0"/>
              <a:t>en: </a:t>
            </a:r>
            <a:r>
              <a:rPr lang="es-VE" sz="1100" i="1" dirty="0" smtClean="0"/>
              <a:t>Discusiones sobre la buena práctica </a:t>
            </a:r>
          </a:p>
          <a:p>
            <a:pPr algn="ctr"/>
            <a:r>
              <a:rPr lang="es-VE" sz="1100" i="1" dirty="0" smtClean="0"/>
              <a:t>médica. Colección de casos.  </a:t>
            </a:r>
            <a:r>
              <a:rPr lang="es-VE" sz="1100" dirty="0" smtClean="0"/>
              <a:t>Vol. II. ULA</a:t>
            </a:r>
            <a:r>
              <a:rPr lang="es-VE" sz="1100" i="1" dirty="0" smtClean="0"/>
              <a:t> </a:t>
            </a:r>
            <a:r>
              <a:rPr lang="es-VE" sz="1100" dirty="0" smtClean="0"/>
              <a:t>2016.</a:t>
            </a:r>
            <a:endParaRPr lang="es-VE" sz="1100" dirty="0"/>
          </a:p>
        </p:txBody>
      </p:sp>
    </p:spTree>
    <p:extLst>
      <p:ext uri="{BB962C8B-B14F-4D97-AF65-F5344CB8AC3E}">
        <p14:creationId xmlns:p14="http://schemas.microsoft.com/office/powerpoint/2010/main" val="38510621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Box 7"/>
          <p:cNvSpPr txBox="1">
            <a:spLocks noChangeArrowheads="1"/>
          </p:cNvSpPr>
          <p:nvPr/>
        </p:nvSpPr>
        <p:spPr bwMode="auto">
          <a:xfrm>
            <a:off x="7288910" y="6549439"/>
            <a:ext cx="1832553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r>
              <a:rPr lang="es-ES_tradnl" sz="1200" dirty="0">
                <a:solidFill>
                  <a:srgbClr val="5F5F5F"/>
                </a:solidFill>
              </a:rPr>
              <a:t>Ximena Páez ULA </a:t>
            </a:r>
            <a:r>
              <a:rPr lang="es-ES_tradnl" sz="1200" dirty="0" smtClean="0">
                <a:solidFill>
                  <a:srgbClr val="5F5F5F"/>
                </a:solidFill>
              </a:rPr>
              <a:t>2017</a:t>
            </a:r>
            <a:endParaRPr lang="es-ES_tradnl" sz="1200" dirty="0">
              <a:solidFill>
                <a:srgbClr val="5F5F5F"/>
              </a:solidFill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2119126" y="5111335"/>
            <a:ext cx="4905747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VE" sz="1100" dirty="0" smtClean="0"/>
              <a:t>Adaptado de: X. Páez. </a:t>
            </a:r>
            <a:r>
              <a:rPr lang="es-VE" sz="1100" b="1" i="1" dirty="0" smtClean="0"/>
              <a:t>Caso 93 </a:t>
            </a:r>
            <a:r>
              <a:rPr lang="es-VE" sz="1100" dirty="0" smtClean="0"/>
              <a:t>en: </a:t>
            </a:r>
            <a:r>
              <a:rPr lang="es-VE" sz="1100" i="1" dirty="0" smtClean="0"/>
              <a:t>Discusiones sobre la buena práctica </a:t>
            </a:r>
          </a:p>
          <a:p>
            <a:pPr algn="ctr"/>
            <a:r>
              <a:rPr lang="es-VE" sz="1100" i="1" dirty="0" smtClean="0"/>
              <a:t>médica. Colección de casos. </a:t>
            </a:r>
            <a:r>
              <a:rPr lang="es-VE" sz="1100" dirty="0" smtClean="0"/>
              <a:t>Vol. II. ULA</a:t>
            </a:r>
            <a:r>
              <a:rPr lang="es-VE" sz="1100" i="1" dirty="0" smtClean="0"/>
              <a:t> </a:t>
            </a:r>
            <a:r>
              <a:rPr lang="es-VE" sz="1100" dirty="0" smtClean="0"/>
              <a:t>2016.</a:t>
            </a:r>
            <a:endParaRPr lang="es-VE" sz="1100" dirty="0"/>
          </a:p>
        </p:txBody>
      </p:sp>
      <p:sp>
        <p:nvSpPr>
          <p:cNvPr id="7" name="7 Rectángulo"/>
          <p:cNvSpPr/>
          <p:nvPr/>
        </p:nvSpPr>
        <p:spPr>
          <a:xfrm>
            <a:off x="789247" y="1484784"/>
            <a:ext cx="7565503" cy="3416320"/>
          </a:xfrm>
          <a:prstGeom prst="rect">
            <a:avLst/>
          </a:prstGeom>
          <a:solidFill>
            <a:srgbClr val="C1D0FF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endParaRPr lang="es-VE" sz="1600" dirty="0"/>
          </a:p>
          <a:p>
            <a:r>
              <a:rPr lang="es-ES_tradnl" sz="1600" i="1" dirty="0"/>
              <a:t>¿Qué opina de la conducta del residente? ¿Qué nombre tiene lo que hace</a:t>
            </a:r>
            <a:r>
              <a:rPr lang="es-ES_tradnl" sz="1600" i="1" dirty="0" smtClean="0"/>
              <a:t>?</a:t>
            </a:r>
          </a:p>
          <a:p>
            <a:endParaRPr lang="es-VE" sz="800" dirty="0"/>
          </a:p>
          <a:p>
            <a:r>
              <a:rPr lang="es-ES_tradnl" sz="1600" i="1" dirty="0"/>
              <a:t>¿Cómo es la supervisión de las actividades del residente</a:t>
            </a:r>
            <a:r>
              <a:rPr lang="es-ES_tradnl" sz="1600" i="1" dirty="0" smtClean="0"/>
              <a:t>?</a:t>
            </a:r>
          </a:p>
          <a:p>
            <a:endParaRPr lang="es-VE" sz="800" dirty="0"/>
          </a:p>
          <a:p>
            <a:r>
              <a:rPr lang="es-ES_tradnl" sz="1600" i="1" dirty="0"/>
              <a:t>¿Qué opina de las acciones que toma el servicio donde está el residente</a:t>
            </a:r>
            <a:r>
              <a:rPr lang="es-ES_tradnl" sz="1600" i="1" dirty="0" smtClean="0"/>
              <a:t>?</a:t>
            </a:r>
          </a:p>
          <a:p>
            <a:endParaRPr lang="es-VE" sz="800" dirty="0"/>
          </a:p>
          <a:p>
            <a:r>
              <a:rPr lang="es-ES_tradnl" sz="1600" i="1" dirty="0"/>
              <a:t>¿Qué calidad tendrá la atención médica de ese centro</a:t>
            </a:r>
            <a:r>
              <a:rPr lang="es-ES_tradnl" sz="1600" i="1" dirty="0" smtClean="0"/>
              <a:t>?</a:t>
            </a:r>
          </a:p>
          <a:p>
            <a:endParaRPr lang="es-VE" sz="800" dirty="0"/>
          </a:p>
          <a:p>
            <a:r>
              <a:rPr lang="es-ES_tradnl" sz="1600" i="1" dirty="0"/>
              <a:t>¿Qué calidad tendrá la enseñanza de posgrado</a:t>
            </a:r>
            <a:r>
              <a:rPr lang="es-ES_tradnl" sz="1600" i="1" dirty="0" smtClean="0"/>
              <a:t>?</a:t>
            </a:r>
          </a:p>
          <a:p>
            <a:endParaRPr lang="es-VE" sz="800" dirty="0"/>
          </a:p>
          <a:p>
            <a:r>
              <a:rPr lang="es-ES_tradnl" sz="1600" i="1" dirty="0"/>
              <a:t>¿Qué le </a:t>
            </a:r>
            <a:r>
              <a:rPr lang="es-ES_tradnl" sz="1600" i="1" dirty="0" smtClean="0"/>
              <a:t>dirían </a:t>
            </a:r>
            <a:r>
              <a:rPr lang="es-ES_tradnl" sz="1600" i="1" dirty="0"/>
              <a:t>los diferentes servicios tratantes a la paciente y su familia? </a:t>
            </a:r>
            <a:endParaRPr lang="es-ES_tradnl" sz="1600" i="1" dirty="0" smtClean="0"/>
          </a:p>
          <a:p>
            <a:r>
              <a:rPr lang="es-ES_tradnl" sz="800" i="1" dirty="0" smtClean="0"/>
              <a:t> </a:t>
            </a:r>
            <a:endParaRPr lang="es-VE" sz="800" dirty="0"/>
          </a:p>
          <a:p>
            <a:r>
              <a:rPr lang="es-ES_tradnl" sz="1600" i="1" dirty="0"/>
              <a:t>¿Lo ocurrido puede ser motivo de reclamos legales</a:t>
            </a:r>
            <a:r>
              <a:rPr lang="es-ES_tradnl" sz="1600" i="1" dirty="0" smtClean="0"/>
              <a:t>?</a:t>
            </a:r>
          </a:p>
          <a:p>
            <a:endParaRPr lang="es-VE" sz="800" dirty="0"/>
          </a:p>
          <a:p>
            <a:r>
              <a:rPr lang="es-ES_tradnl" sz="1600" i="1" dirty="0"/>
              <a:t>¿Tendría alguna responsabilidad  el estudiante testigo</a:t>
            </a:r>
            <a:r>
              <a:rPr lang="es-ES_tradnl" sz="1600" i="1" dirty="0" smtClean="0"/>
              <a:t>?</a:t>
            </a:r>
            <a:endParaRPr lang="es-VE" sz="1600" i="1" dirty="0"/>
          </a:p>
          <a:p>
            <a:endParaRPr lang="es-VE" sz="800" dirty="0"/>
          </a:p>
        </p:txBody>
      </p:sp>
    </p:spTree>
    <p:extLst>
      <p:ext uri="{BB962C8B-B14F-4D97-AF65-F5344CB8AC3E}">
        <p14:creationId xmlns:p14="http://schemas.microsoft.com/office/powerpoint/2010/main" val="39121258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Rectángulo"/>
          <p:cNvSpPr/>
          <p:nvPr/>
        </p:nvSpPr>
        <p:spPr>
          <a:xfrm>
            <a:off x="411849" y="1156125"/>
            <a:ext cx="8320302" cy="4401205"/>
          </a:xfrm>
          <a:prstGeom prst="rect">
            <a:avLst/>
          </a:prstGeom>
          <a:solidFill>
            <a:srgbClr val="FFC00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es-VE" dirty="0" smtClean="0"/>
              <a:t>Una paciente hospitalizada está tejiendo</a:t>
            </a:r>
            <a:r>
              <a:rPr lang="es-VE" dirty="0"/>
              <a:t>. L</a:t>
            </a:r>
            <a:r>
              <a:rPr lang="es-VE" dirty="0" smtClean="0"/>
              <a:t>a </a:t>
            </a:r>
            <a:r>
              <a:rPr lang="es-VE" dirty="0"/>
              <a:t>paciente tenía </a:t>
            </a:r>
            <a:r>
              <a:rPr lang="es-VE" dirty="0" smtClean="0"/>
              <a:t>un tumor </a:t>
            </a:r>
            <a:r>
              <a:rPr lang="es-VE" dirty="0"/>
              <a:t>en la </a:t>
            </a:r>
            <a:r>
              <a:rPr lang="es-VE" dirty="0" smtClean="0"/>
              <a:t>garganta </a:t>
            </a:r>
            <a:r>
              <a:rPr lang="es-VE" dirty="0" smtClean="0"/>
              <a:t>aunque sin </a:t>
            </a:r>
            <a:r>
              <a:rPr lang="es-VE" dirty="0" smtClean="0"/>
              <a:t>dificultad </a:t>
            </a:r>
            <a:r>
              <a:rPr lang="es-VE" dirty="0"/>
              <a:t>para respirar. </a:t>
            </a:r>
          </a:p>
          <a:p>
            <a:endParaRPr lang="es-VE" sz="800" dirty="0" smtClean="0"/>
          </a:p>
          <a:p>
            <a:r>
              <a:rPr lang="es-VE" dirty="0" smtClean="0"/>
              <a:t>La residente les dice a los estudiantes: “¿Quieren practicar intubaciones?”. La respuesta en coro es: “ </a:t>
            </a:r>
            <a:r>
              <a:rPr lang="es-VE" dirty="0" err="1" smtClean="0"/>
              <a:t>síí</a:t>
            </a:r>
            <a:r>
              <a:rPr lang="es-VE" dirty="0" smtClean="0"/>
              <a:t>…” </a:t>
            </a:r>
          </a:p>
          <a:p>
            <a:endParaRPr lang="es-VE" sz="800" dirty="0" smtClean="0"/>
          </a:p>
          <a:p>
            <a:r>
              <a:rPr lang="es-VE" dirty="0" smtClean="0"/>
              <a:t>El procedimiento propuesto, si hubiera estado indicado, debía ser en otro lugar, con ayuda de anestesiólogo etc. </a:t>
            </a:r>
            <a:r>
              <a:rPr lang="es-VE" dirty="0" smtClean="0">
                <a:ea typeface="SimSun" pitchFamily="2" charset="-122"/>
                <a:cs typeface="Times New Roman" pitchFamily="18" charset="0"/>
              </a:rPr>
              <a:t>La residente le dice a la paciente que hay que ponerle un tubo.</a:t>
            </a:r>
          </a:p>
          <a:p>
            <a:r>
              <a:rPr lang="es-VE" dirty="0" smtClean="0">
                <a:ea typeface="SimSun" pitchFamily="2" charset="-122"/>
                <a:cs typeface="Times New Roman" pitchFamily="18" charset="0"/>
              </a:rPr>
              <a:t>La paciente no quiere pues teme le cause mucho dolor.</a:t>
            </a:r>
          </a:p>
          <a:p>
            <a:endParaRPr lang="es-VE" sz="800" dirty="0" smtClean="0">
              <a:ea typeface="SimSun" pitchFamily="2" charset="-122"/>
              <a:cs typeface="Times New Roman" pitchFamily="18" charset="0"/>
            </a:endParaRPr>
          </a:p>
          <a:p>
            <a:r>
              <a:rPr lang="es-VE" dirty="0" smtClean="0">
                <a:ea typeface="SimSun" pitchFamily="2" charset="-122"/>
                <a:cs typeface="Times New Roman" pitchFamily="18" charset="0"/>
              </a:rPr>
              <a:t>Un estudiante increpa al residente: “¿</a:t>
            </a:r>
            <a:r>
              <a:rPr lang="es-VE" b="1" dirty="0" smtClean="0">
                <a:ea typeface="SimSun" pitchFamily="2" charset="-122"/>
                <a:cs typeface="Times New Roman" pitchFamily="18" charset="0"/>
              </a:rPr>
              <a:t>Por qué miente</a:t>
            </a:r>
            <a:r>
              <a:rPr lang="es-VE" dirty="0" smtClean="0">
                <a:ea typeface="SimSun" pitchFamily="2" charset="-122"/>
                <a:cs typeface="Times New Roman" pitchFamily="18" charset="0"/>
              </a:rPr>
              <a:t>?, </a:t>
            </a:r>
          </a:p>
          <a:p>
            <a:r>
              <a:rPr lang="es-VE" dirty="0" smtClean="0">
                <a:ea typeface="SimSun" pitchFamily="2" charset="-122"/>
                <a:cs typeface="Times New Roman" pitchFamily="18" charset="0"/>
              </a:rPr>
              <a:t>usted no puede hacer eso, no es ético”.</a:t>
            </a:r>
            <a:r>
              <a:rPr lang="es-VE" sz="2200" dirty="0" smtClean="0">
                <a:ea typeface="SimSun" pitchFamily="2" charset="-122"/>
                <a:cs typeface="Times New Roman" pitchFamily="18" charset="0"/>
              </a:rPr>
              <a:t> </a:t>
            </a:r>
          </a:p>
          <a:p>
            <a:endParaRPr lang="es-VE" sz="800" dirty="0" smtClean="0">
              <a:ea typeface="SimSun" pitchFamily="2" charset="-122"/>
              <a:cs typeface="Times New Roman" pitchFamily="18" charset="0"/>
            </a:endParaRPr>
          </a:p>
          <a:p>
            <a:r>
              <a:rPr lang="es-VE" dirty="0" smtClean="0">
                <a:ea typeface="SimSun" pitchFamily="2" charset="-122"/>
                <a:cs typeface="Times New Roman" pitchFamily="18" charset="0"/>
              </a:rPr>
              <a:t>Los compañeros se burlan y dicen: “Él siempre con el cuento de la ética…” Sin embargo, logra evitar el procedimiento.</a:t>
            </a:r>
            <a:endParaRPr lang="es-VE" dirty="0" smtClean="0"/>
          </a:p>
        </p:txBody>
      </p:sp>
      <p:sp>
        <p:nvSpPr>
          <p:cNvPr id="9" name="Text Box 7"/>
          <p:cNvSpPr txBox="1">
            <a:spLocks noChangeArrowheads="1"/>
          </p:cNvSpPr>
          <p:nvPr/>
        </p:nvSpPr>
        <p:spPr bwMode="auto">
          <a:xfrm>
            <a:off x="7288910" y="6549439"/>
            <a:ext cx="1832553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r>
              <a:rPr lang="es-ES_tradnl" sz="1200" dirty="0">
                <a:solidFill>
                  <a:srgbClr val="5F5F5F"/>
                </a:solidFill>
              </a:rPr>
              <a:t>Ximena Páez ULA </a:t>
            </a:r>
            <a:r>
              <a:rPr lang="es-ES_tradnl" sz="1200" dirty="0" smtClean="0">
                <a:solidFill>
                  <a:srgbClr val="5F5F5F"/>
                </a:solidFill>
              </a:rPr>
              <a:t>2017</a:t>
            </a:r>
            <a:endParaRPr lang="es-ES_tradnl" sz="1200" dirty="0">
              <a:solidFill>
                <a:srgbClr val="5F5F5F"/>
              </a:solidFill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2961517" y="5834422"/>
            <a:ext cx="322096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VE" sz="1100" dirty="0" smtClean="0"/>
              <a:t>X. Páez. Día de la Ética en Medicina Día de la Bioética. ULA, </a:t>
            </a:r>
            <a:r>
              <a:rPr lang="es-VE" sz="1100" i="1" dirty="0" smtClean="0"/>
              <a:t>20 de octubre  de </a:t>
            </a:r>
            <a:r>
              <a:rPr lang="es-VE" sz="1100" dirty="0" smtClean="0"/>
              <a:t>2017.</a:t>
            </a:r>
            <a:endParaRPr lang="es-VE" sz="1100" dirty="0"/>
          </a:p>
        </p:txBody>
      </p:sp>
      <p:sp>
        <p:nvSpPr>
          <p:cNvPr id="2" name="CuadroTexto 1"/>
          <p:cNvSpPr txBox="1"/>
          <p:nvPr/>
        </p:nvSpPr>
        <p:spPr>
          <a:xfrm>
            <a:off x="2656251" y="478923"/>
            <a:ext cx="383149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 smtClean="0"/>
              <a:t>Relato hace menos de un mes…</a:t>
            </a:r>
            <a:endParaRPr lang="es-VE" dirty="0"/>
          </a:p>
        </p:txBody>
      </p:sp>
    </p:spTree>
    <p:extLst>
      <p:ext uri="{BB962C8B-B14F-4D97-AF65-F5344CB8AC3E}">
        <p14:creationId xmlns:p14="http://schemas.microsoft.com/office/powerpoint/2010/main" val="40870482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Box 7"/>
          <p:cNvSpPr txBox="1">
            <a:spLocks noChangeArrowheads="1"/>
          </p:cNvSpPr>
          <p:nvPr/>
        </p:nvSpPr>
        <p:spPr bwMode="auto">
          <a:xfrm>
            <a:off x="7288910" y="6549439"/>
            <a:ext cx="1832553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r>
              <a:rPr lang="es-ES_tradnl" sz="1200" dirty="0">
                <a:solidFill>
                  <a:srgbClr val="5F5F5F"/>
                </a:solidFill>
              </a:rPr>
              <a:t>Ximena Páez ULA </a:t>
            </a:r>
            <a:r>
              <a:rPr lang="es-ES_tradnl" sz="1200" dirty="0" smtClean="0">
                <a:solidFill>
                  <a:srgbClr val="5F5F5F"/>
                </a:solidFill>
              </a:rPr>
              <a:t>2017</a:t>
            </a:r>
            <a:endParaRPr lang="es-ES_tradnl" sz="1200" dirty="0">
              <a:solidFill>
                <a:srgbClr val="5F5F5F"/>
              </a:solidFill>
            </a:endParaRPr>
          </a:p>
        </p:txBody>
      </p:sp>
      <p:sp>
        <p:nvSpPr>
          <p:cNvPr id="8" name="7 Rectángulo"/>
          <p:cNvSpPr/>
          <p:nvPr/>
        </p:nvSpPr>
        <p:spPr>
          <a:xfrm>
            <a:off x="1341445" y="1464737"/>
            <a:ext cx="6461109" cy="3785652"/>
          </a:xfrm>
          <a:prstGeom prst="rect">
            <a:avLst/>
          </a:prstGeom>
          <a:solidFill>
            <a:srgbClr val="FFE593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endParaRPr lang="es-ES" sz="800" i="1" dirty="0" smtClean="0"/>
          </a:p>
          <a:p>
            <a:r>
              <a:rPr lang="es-ES" sz="1600" i="1" dirty="0" smtClean="0"/>
              <a:t>¿</a:t>
            </a:r>
            <a:r>
              <a:rPr lang="es-ES" sz="1800" i="1" dirty="0"/>
              <a:t>Por qué cree que </a:t>
            </a:r>
            <a:r>
              <a:rPr lang="es-ES" sz="1800" i="1" dirty="0" smtClean="0"/>
              <a:t>la residente propone el procedimiento?</a:t>
            </a:r>
          </a:p>
          <a:p>
            <a:endParaRPr lang="es-VE" sz="800" dirty="0"/>
          </a:p>
          <a:p>
            <a:r>
              <a:rPr lang="es-ES" sz="1800" i="1" dirty="0" smtClean="0"/>
              <a:t>¿Por qué los estudiantes aceptan con entusiasmo?</a:t>
            </a:r>
          </a:p>
          <a:p>
            <a:endParaRPr lang="es-VE" sz="800" dirty="0"/>
          </a:p>
          <a:p>
            <a:r>
              <a:rPr lang="es-ES" sz="1800" i="1" dirty="0"/>
              <a:t>¿Puede pasarle algo a la paciente? </a:t>
            </a:r>
          </a:p>
          <a:p>
            <a:endParaRPr lang="es-ES" sz="800" i="1" dirty="0"/>
          </a:p>
          <a:p>
            <a:r>
              <a:rPr lang="es-ES" sz="1800" i="1" dirty="0" smtClean="0"/>
              <a:t>¿De qué valores  carece la residente?</a:t>
            </a:r>
          </a:p>
          <a:p>
            <a:endParaRPr lang="es-VE" sz="800" dirty="0"/>
          </a:p>
          <a:p>
            <a:r>
              <a:rPr lang="es-ES" sz="1800" i="1" dirty="0" smtClean="0"/>
              <a:t>¿</a:t>
            </a:r>
            <a:r>
              <a:rPr lang="es-ES" sz="1800" i="1" dirty="0"/>
              <a:t>Qué c</a:t>
            </a:r>
            <a:r>
              <a:rPr lang="es-ES" sz="1800" i="1" dirty="0" smtClean="0"/>
              <a:t>ree que se está violando?</a:t>
            </a:r>
          </a:p>
          <a:p>
            <a:endParaRPr lang="es-VE" sz="800" dirty="0"/>
          </a:p>
          <a:p>
            <a:r>
              <a:rPr lang="es-ES" sz="1800" i="1" dirty="0" smtClean="0"/>
              <a:t>¿Qué opina de la estudiante que interviene?</a:t>
            </a:r>
          </a:p>
          <a:p>
            <a:endParaRPr lang="es-ES" sz="800" i="1" dirty="0" smtClean="0"/>
          </a:p>
          <a:p>
            <a:r>
              <a:rPr lang="es-ES" sz="1600" i="1" dirty="0" smtClean="0"/>
              <a:t>¿</a:t>
            </a:r>
            <a:r>
              <a:rPr lang="es-ES" sz="1800" i="1" dirty="0" smtClean="0"/>
              <a:t>Qué opina de la  enseñanza, supervisión y evaluación en ese hospital docente</a:t>
            </a:r>
            <a:r>
              <a:rPr lang="es-ES" sz="1600" i="1" dirty="0" smtClean="0"/>
              <a:t>?</a:t>
            </a:r>
          </a:p>
          <a:p>
            <a:endParaRPr lang="es-ES" sz="800" i="1" dirty="0" smtClean="0"/>
          </a:p>
          <a:p>
            <a:r>
              <a:rPr lang="es-ES" sz="1800" i="1" dirty="0" smtClean="0"/>
              <a:t>¿Qué le parece el final del relato?</a:t>
            </a:r>
          </a:p>
          <a:p>
            <a:endParaRPr lang="es-VE" sz="800" dirty="0"/>
          </a:p>
        </p:txBody>
      </p:sp>
      <p:sp>
        <p:nvSpPr>
          <p:cNvPr id="4" name="4 CuadroTexto"/>
          <p:cNvSpPr txBox="1"/>
          <p:nvPr/>
        </p:nvSpPr>
        <p:spPr>
          <a:xfrm>
            <a:off x="2961517" y="5469026"/>
            <a:ext cx="322096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VE" sz="1100" dirty="0" smtClean="0"/>
              <a:t>X. Páez. Día de la Ética en Medicina Día de la Bioética. ULA, </a:t>
            </a:r>
            <a:r>
              <a:rPr lang="es-VE" sz="1100" i="1" dirty="0" smtClean="0"/>
              <a:t>20 de octubre  de </a:t>
            </a:r>
            <a:r>
              <a:rPr lang="es-VE" sz="1100" dirty="0" smtClean="0"/>
              <a:t>2017.</a:t>
            </a:r>
            <a:endParaRPr lang="es-VE" sz="1100" dirty="0"/>
          </a:p>
        </p:txBody>
      </p:sp>
    </p:spTree>
    <p:extLst>
      <p:ext uri="{BB962C8B-B14F-4D97-AF65-F5344CB8AC3E}">
        <p14:creationId xmlns:p14="http://schemas.microsoft.com/office/powerpoint/2010/main" val="10092166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Box 7"/>
          <p:cNvSpPr txBox="1">
            <a:spLocks noChangeArrowheads="1"/>
          </p:cNvSpPr>
          <p:nvPr/>
        </p:nvSpPr>
        <p:spPr bwMode="auto">
          <a:xfrm>
            <a:off x="7288910" y="6549439"/>
            <a:ext cx="1832553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r>
              <a:rPr lang="es-ES_tradnl" sz="1200" dirty="0">
                <a:solidFill>
                  <a:srgbClr val="5F5F5F"/>
                </a:solidFill>
              </a:rPr>
              <a:t>Ximena Páez ULA </a:t>
            </a:r>
            <a:r>
              <a:rPr lang="es-ES_tradnl" sz="1200" dirty="0" smtClean="0">
                <a:solidFill>
                  <a:srgbClr val="5F5F5F"/>
                </a:solidFill>
              </a:rPr>
              <a:t>2017</a:t>
            </a:r>
            <a:endParaRPr lang="es-ES_tradnl" sz="1200" dirty="0">
              <a:solidFill>
                <a:srgbClr val="5F5F5F"/>
              </a:solidFill>
            </a:endParaRPr>
          </a:p>
        </p:txBody>
      </p:sp>
      <p:sp>
        <p:nvSpPr>
          <p:cNvPr id="11" name="10 Rectángulo"/>
          <p:cNvSpPr/>
          <p:nvPr/>
        </p:nvSpPr>
        <p:spPr>
          <a:xfrm>
            <a:off x="664288" y="803018"/>
            <a:ext cx="7815423" cy="2554545"/>
          </a:xfrm>
          <a:prstGeom prst="rect">
            <a:avLst/>
          </a:prstGeom>
          <a:solidFill>
            <a:srgbClr val="92D05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endParaRPr lang="es-VE" sz="800" dirty="0" smtClean="0">
              <a:ea typeface="Arial Unicode MS" pitchFamily="34" charset="-128"/>
              <a:cs typeface="Arial Unicode MS" pitchFamily="34" charset="-128"/>
            </a:endParaRPr>
          </a:p>
          <a:p>
            <a:r>
              <a:rPr lang="es-VE" sz="2400" dirty="0" smtClean="0">
                <a:ea typeface="Arial Unicode MS" pitchFamily="34" charset="-128"/>
                <a:cs typeface="Arial Unicode MS" pitchFamily="34" charset="-128"/>
              </a:rPr>
              <a:t>“</a:t>
            </a:r>
            <a:r>
              <a:rPr lang="es-ES_tradnl" sz="2400" dirty="0"/>
              <a:t>Una estudiante </a:t>
            </a:r>
            <a:r>
              <a:rPr lang="es-ES_tradnl" sz="2400" dirty="0" smtClean="0"/>
              <a:t>narra que su profesor al examinar a algunos pacientes con la conciencia alterada, los destapa </a:t>
            </a:r>
            <a:r>
              <a:rPr lang="es-ES_tradnl" sz="2400" dirty="0"/>
              <a:t>bruscamente, </a:t>
            </a:r>
            <a:r>
              <a:rPr lang="es-ES_tradnl" sz="2400" dirty="0" smtClean="0"/>
              <a:t>los golpea </a:t>
            </a:r>
            <a:r>
              <a:rPr lang="es-ES_tradnl" sz="2400" dirty="0"/>
              <a:t>con fuerza, </a:t>
            </a:r>
            <a:r>
              <a:rPr lang="es-ES_tradnl" sz="2400" dirty="0" smtClean="0"/>
              <a:t>les pellizca los </a:t>
            </a:r>
            <a:r>
              <a:rPr lang="es-ES_tradnl" sz="2400" dirty="0"/>
              <a:t>pezones y a pesar de </a:t>
            </a:r>
            <a:r>
              <a:rPr lang="es-ES_tradnl" sz="2400" dirty="0" smtClean="0"/>
              <a:t>expresiones de dolor, no </a:t>
            </a:r>
            <a:r>
              <a:rPr lang="es-ES_tradnl" sz="2400" dirty="0"/>
              <a:t>se </a:t>
            </a:r>
            <a:r>
              <a:rPr lang="es-ES_tradnl" sz="2400" dirty="0" smtClean="0"/>
              <a:t>detiene. A ella le parecía </a:t>
            </a:r>
            <a:r>
              <a:rPr lang="es-ES_tradnl" sz="2400" dirty="0"/>
              <a:t>que </a:t>
            </a:r>
            <a:r>
              <a:rPr lang="es-ES_tradnl" sz="2400" dirty="0" smtClean="0"/>
              <a:t>no </a:t>
            </a:r>
            <a:r>
              <a:rPr lang="es-ES_tradnl" sz="2400" dirty="0"/>
              <a:t>estaba </a:t>
            </a:r>
            <a:r>
              <a:rPr lang="es-ES_tradnl" sz="2400" dirty="0" smtClean="0"/>
              <a:t>bien pero </a:t>
            </a:r>
            <a:r>
              <a:rPr lang="es-ES_tradnl" sz="2400" dirty="0"/>
              <a:t>no </a:t>
            </a:r>
            <a:r>
              <a:rPr lang="es-ES_tradnl" sz="2400" dirty="0" smtClean="0"/>
              <a:t>decía nada, temía represalias</a:t>
            </a:r>
            <a:r>
              <a:rPr lang="es-VE" sz="2400" dirty="0" smtClean="0">
                <a:ea typeface="Arial Unicode MS" pitchFamily="34" charset="-128"/>
                <a:cs typeface="Arial Unicode MS" pitchFamily="34" charset="-128"/>
              </a:rPr>
              <a:t>”.</a:t>
            </a:r>
          </a:p>
          <a:p>
            <a:r>
              <a:rPr lang="es-VE" sz="800" dirty="0" smtClean="0">
                <a:ea typeface="Arial Unicode MS" pitchFamily="34" charset="-128"/>
                <a:cs typeface="Arial Unicode MS" pitchFamily="34" charset="-128"/>
              </a:rPr>
              <a:t> </a:t>
            </a:r>
            <a:endParaRPr lang="es-VE" sz="800" dirty="0"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7" name="6 CuadroTexto"/>
          <p:cNvSpPr txBox="1"/>
          <p:nvPr/>
        </p:nvSpPr>
        <p:spPr>
          <a:xfrm>
            <a:off x="2097421" y="6078825"/>
            <a:ext cx="494915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100" dirty="0" smtClean="0"/>
              <a:t>Adaptado de: X. Páez. </a:t>
            </a:r>
            <a:r>
              <a:rPr lang="es-VE" sz="1100" b="1" i="1" dirty="0" smtClean="0"/>
              <a:t>Caso 67  </a:t>
            </a:r>
            <a:r>
              <a:rPr lang="es-VE" sz="1100" dirty="0" smtClean="0"/>
              <a:t>en: </a:t>
            </a:r>
            <a:r>
              <a:rPr lang="es-VE" sz="1100" i="1" dirty="0" smtClean="0"/>
              <a:t>Discusiones sobre la buena práctica </a:t>
            </a:r>
          </a:p>
          <a:p>
            <a:r>
              <a:rPr lang="es-VE" sz="1100" i="1" dirty="0" smtClean="0"/>
              <a:t>Médica. Colección de casos. </a:t>
            </a:r>
            <a:r>
              <a:rPr lang="es-VE" sz="1100" dirty="0" smtClean="0"/>
              <a:t>Vol. II.  ULA</a:t>
            </a:r>
            <a:r>
              <a:rPr lang="es-VE" sz="1100" i="1" dirty="0" smtClean="0"/>
              <a:t> </a:t>
            </a:r>
            <a:r>
              <a:rPr lang="es-VE" sz="1100" dirty="0" smtClean="0"/>
              <a:t>2016.</a:t>
            </a:r>
            <a:endParaRPr lang="es-VE" sz="1100" dirty="0"/>
          </a:p>
        </p:txBody>
      </p:sp>
      <p:sp>
        <p:nvSpPr>
          <p:cNvPr id="2" name="1 Rectángulo"/>
          <p:cNvSpPr/>
          <p:nvPr/>
        </p:nvSpPr>
        <p:spPr>
          <a:xfrm>
            <a:off x="1114021" y="3733309"/>
            <a:ext cx="6915956" cy="2185214"/>
          </a:xfrm>
          <a:prstGeom prst="rect">
            <a:avLst/>
          </a:prstGeom>
          <a:solidFill>
            <a:srgbClr val="C7E6A4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es-ES_tradnl" sz="1600" i="1" dirty="0"/>
              <a:t>¿Cree que esta situación es muy rara</a:t>
            </a:r>
            <a:r>
              <a:rPr lang="es-ES_tradnl" sz="1600" i="1" dirty="0" smtClean="0"/>
              <a:t>?</a:t>
            </a:r>
          </a:p>
          <a:p>
            <a:endParaRPr lang="es-VE" sz="800" dirty="0"/>
          </a:p>
          <a:p>
            <a:r>
              <a:rPr lang="es-ES_tradnl" sz="1600" i="1" dirty="0"/>
              <a:t>¿Este profesor habrá recibido alguna formación ética en su carrera</a:t>
            </a:r>
            <a:r>
              <a:rPr lang="es-ES_tradnl" sz="1600" i="1" dirty="0" smtClean="0"/>
              <a:t>?</a:t>
            </a:r>
          </a:p>
          <a:p>
            <a:endParaRPr lang="es-VE" sz="800" dirty="0"/>
          </a:p>
          <a:p>
            <a:r>
              <a:rPr lang="es-ES_tradnl" sz="1600" i="1" dirty="0"/>
              <a:t>¿Para ese profesor qué representará el paciente</a:t>
            </a:r>
            <a:r>
              <a:rPr lang="es-ES_tradnl" sz="1600" i="1" dirty="0" smtClean="0"/>
              <a:t>?</a:t>
            </a:r>
          </a:p>
          <a:p>
            <a:endParaRPr lang="es-VE" sz="800" dirty="0"/>
          </a:p>
          <a:p>
            <a:r>
              <a:rPr lang="es-ES_tradnl" sz="1600" i="1" dirty="0"/>
              <a:t>¿Los estudiantes </a:t>
            </a:r>
            <a:r>
              <a:rPr lang="es-ES_tradnl" sz="1600" i="1" dirty="0" smtClean="0"/>
              <a:t>estarán </a:t>
            </a:r>
            <a:r>
              <a:rPr lang="es-ES_tradnl" sz="1600" i="1" dirty="0"/>
              <a:t>aprendiendo maneras de tratar al paciente</a:t>
            </a:r>
            <a:r>
              <a:rPr lang="es-ES_tradnl" sz="1600" i="1" dirty="0" smtClean="0"/>
              <a:t>?</a:t>
            </a:r>
          </a:p>
          <a:p>
            <a:endParaRPr lang="es-VE" sz="800" dirty="0"/>
          </a:p>
          <a:p>
            <a:r>
              <a:rPr lang="es-ES_tradnl" sz="1600" i="1" dirty="0"/>
              <a:t>¿Cree que los estudiantes </a:t>
            </a:r>
            <a:r>
              <a:rPr lang="es-ES_tradnl" sz="1600" i="1" dirty="0" smtClean="0"/>
              <a:t>deben reportar </a:t>
            </a:r>
            <a:r>
              <a:rPr lang="es-ES_tradnl" sz="1600" i="1" dirty="0"/>
              <a:t>a este </a:t>
            </a:r>
            <a:r>
              <a:rPr lang="es-ES_tradnl" sz="1600" i="1" dirty="0" smtClean="0"/>
              <a:t>profesor?</a:t>
            </a:r>
          </a:p>
          <a:p>
            <a:endParaRPr lang="es-VE" sz="800" dirty="0"/>
          </a:p>
          <a:p>
            <a:r>
              <a:rPr lang="es-ES_tradnl" sz="1600" i="1" dirty="0"/>
              <a:t>¿Si no lo hacen, quienes se perjudican?</a:t>
            </a:r>
            <a:endParaRPr lang="es-VE" sz="1600" dirty="0"/>
          </a:p>
        </p:txBody>
      </p:sp>
    </p:spTree>
    <p:extLst>
      <p:ext uri="{BB962C8B-B14F-4D97-AF65-F5344CB8AC3E}">
        <p14:creationId xmlns:p14="http://schemas.microsoft.com/office/powerpoint/2010/main" val="32787358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/>
          <p:cNvSpPr txBox="1"/>
          <p:nvPr/>
        </p:nvSpPr>
        <p:spPr>
          <a:xfrm>
            <a:off x="3618399" y="2004370"/>
            <a:ext cx="3581430" cy="584775"/>
          </a:xfrm>
          <a:prstGeom prst="rect">
            <a:avLst/>
          </a:prstGeom>
          <a:solidFill>
            <a:srgbClr val="92D050"/>
          </a:solidFill>
        </p:spPr>
        <p:txBody>
          <a:bodyPr wrap="none" rtlCol="0">
            <a:spAutoFit/>
          </a:bodyPr>
          <a:lstStyle/>
          <a:p>
            <a:r>
              <a:rPr lang="es-VE" sz="2400" dirty="0" smtClean="0"/>
              <a:t>Cirujano, Suecia </a:t>
            </a:r>
            <a:r>
              <a:rPr lang="es-VE" sz="3200" b="1" dirty="0" smtClean="0"/>
              <a:t>2016</a:t>
            </a:r>
          </a:p>
        </p:txBody>
      </p:sp>
      <p:sp>
        <p:nvSpPr>
          <p:cNvPr id="5" name="Text Box 7"/>
          <p:cNvSpPr txBox="1">
            <a:spLocks noChangeArrowheads="1"/>
          </p:cNvSpPr>
          <p:nvPr/>
        </p:nvSpPr>
        <p:spPr bwMode="auto">
          <a:xfrm>
            <a:off x="7327900" y="6614894"/>
            <a:ext cx="1832553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r>
              <a:rPr lang="es-ES_tradnl" sz="1200" dirty="0">
                <a:solidFill>
                  <a:srgbClr val="5F5F5F"/>
                </a:solidFill>
              </a:rPr>
              <a:t>Ximena Páez ULA </a:t>
            </a:r>
            <a:r>
              <a:rPr lang="es-ES_tradnl" sz="1200" dirty="0" smtClean="0">
                <a:solidFill>
                  <a:srgbClr val="5F5F5F"/>
                </a:solidFill>
              </a:rPr>
              <a:t>2017</a:t>
            </a:r>
            <a:endParaRPr lang="es-ES_tradnl" sz="1200" dirty="0">
              <a:solidFill>
                <a:srgbClr val="5F5F5F"/>
              </a:solidFill>
            </a:endParaRPr>
          </a:p>
        </p:txBody>
      </p:sp>
      <p:pic>
        <p:nvPicPr>
          <p:cNvPr id="10" name="Imagen 9" descr="El cirujano Paolo Macchiarini muestra en 2011 las tráqueas de plástico que usaba en sus trasplantes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4445" y="2825705"/>
            <a:ext cx="1944216" cy="2160939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Rectángulo 10"/>
          <p:cNvSpPr/>
          <p:nvPr/>
        </p:nvSpPr>
        <p:spPr>
          <a:xfrm>
            <a:off x="3094886" y="5080827"/>
            <a:ext cx="536554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VE" sz="1200" u="sng" dirty="0">
                <a:solidFill>
                  <a:srgbClr val="0000FF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3"/>
              </a:rPr>
              <a:t>http://elpais.com/elpais/2016/02/17/ciencia/1455734235_012560.html?rel=lom</a:t>
            </a:r>
            <a:r>
              <a:rPr lang="es-VE" sz="1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es-VE" sz="1200" dirty="0"/>
          </a:p>
        </p:txBody>
      </p:sp>
      <p:sp>
        <p:nvSpPr>
          <p:cNvPr id="6" name="Rectángulo 5"/>
          <p:cNvSpPr/>
          <p:nvPr/>
        </p:nvSpPr>
        <p:spPr>
          <a:xfrm>
            <a:off x="3318695" y="2771887"/>
            <a:ext cx="4917928" cy="23698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VE" dirty="0" smtClean="0"/>
              <a:t>Investigador clínico que </a:t>
            </a:r>
            <a:r>
              <a:rPr lang="es-VE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 pidió </a:t>
            </a:r>
          </a:p>
          <a:p>
            <a:r>
              <a:rPr lang="es-VE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consentimientos </a:t>
            </a:r>
            <a:r>
              <a:rPr lang="es-VE" dirty="0" smtClean="0"/>
              <a:t>a pacientes y varios murieron. </a:t>
            </a:r>
          </a:p>
          <a:p>
            <a:r>
              <a:rPr lang="es-VE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Pierde financiamiento y trabajo.</a:t>
            </a:r>
          </a:p>
          <a:p>
            <a:r>
              <a:rPr lang="es-VE" dirty="0" smtClean="0"/>
              <a:t>El escándalo  afectó al Instituto </a:t>
            </a:r>
            <a:r>
              <a:rPr lang="es-VE" dirty="0" err="1" smtClean="0"/>
              <a:t>Karolinska</a:t>
            </a:r>
            <a:r>
              <a:rPr lang="es-VE" dirty="0" smtClean="0"/>
              <a:t>  y </a:t>
            </a:r>
            <a:r>
              <a:rPr lang="es-VE" dirty="0"/>
              <a:t>trajo cascada de </a:t>
            </a:r>
            <a:r>
              <a:rPr lang="es-VE" dirty="0" smtClean="0"/>
              <a:t>renuncias del </a:t>
            </a:r>
            <a:r>
              <a:rPr lang="es-VE" dirty="0"/>
              <a:t>Comité de los Premios </a:t>
            </a:r>
            <a:r>
              <a:rPr lang="es-VE" dirty="0" smtClean="0"/>
              <a:t>Nobel</a:t>
            </a:r>
            <a:endParaRPr lang="es-VE" dirty="0"/>
          </a:p>
        </p:txBody>
      </p:sp>
      <p:sp>
        <p:nvSpPr>
          <p:cNvPr id="13" name="CuadroTexto 12"/>
          <p:cNvSpPr txBox="1"/>
          <p:nvPr/>
        </p:nvSpPr>
        <p:spPr>
          <a:xfrm>
            <a:off x="1064190" y="5065439"/>
            <a:ext cx="189667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 smtClean="0"/>
              <a:t>Dr. Paolo  </a:t>
            </a:r>
            <a:r>
              <a:rPr lang="es-VE" sz="1400" dirty="0" err="1" smtClean="0"/>
              <a:t>Machiarini</a:t>
            </a:r>
            <a:endParaRPr lang="es-VE" sz="1400" dirty="0"/>
          </a:p>
        </p:txBody>
      </p:sp>
      <p:sp>
        <p:nvSpPr>
          <p:cNvPr id="9" name="CuadroTexto 8"/>
          <p:cNvSpPr txBox="1"/>
          <p:nvPr/>
        </p:nvSpPr>
        <p:spPr>
          <a:xfrm>
            <a:off x="395536" y="548680"/>
            <a:ext cx="2239716" cy="113877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s-VE" sz="2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Escándalos…</a:t>
            </a:r>
          </a:p>
          <a:p>
            <a:pPr algn="l"/>
            <a:r>
              <a:rPr lang="es-VE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Publicaciones </a:t>
            </a:r>
          </a:p>
          <a:p>
            <a:pPr algn="l"/>
            <a:r>
              <a:rPr lang="es-VE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</a:t>
            </a:r>
            <a:r>
              <a:rPr lang="es-VE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ecientes </a:t>
            </a:r>
            <a:endParaRPr lang="es-VE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361736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1EA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5"/>
          <p:cNvSpPr txBox="1">
            <a:spLocks noChangeArrowheads="1"/>
          </p:cNvSpPr>
          <p:nvPr/>
        </p:nvSpPr>
        <p:spPr bwMode="auto">
          <a:xfrm>
            <a:off x="1549004" y="1916832"/>
            <a:ext cx="6139259" cy="3231654"/>
          </a:xfrm>
          <a:prstGeom prst="rect">
            <a:avLst/>
          </a:prstGeom>
          <a:solidFill>
            <a:schemeClr val="bg1"/>
          </a:solidFill>
          <a:ln w="28575">
            <a:solidFill>
              <a:srgbClr val="0000FF"/>
            </a:solidFill>
            <a:miter lim="800000"/>
            <a:headEnd/>
            <a:tailEnd/>
          </a:ln>
          <a:effectLst>
            <a:softEdge rad="31750"/>
          </a:effectLst>
          <a:scene3d>
            <a:camera prst="orthographicFront"/>
            <a:lightRig rig="threePt" dir="t"/>
          </a:scene3d>
          <a:sp3d>
            <a:bevelT/>
          </a:sp3d>
          <a:extLst/>
        </p:spPr>
        <p:txBody>
          <a:bodyPr wrap="square">
            <a:spAutoFit/>
          </a:bodyPr>
          <a:lstStyle/>
          <a:p>
            <a:pPr marL="171450" indent="-171450">
              <a:buClr>
                <a:srgbClr val="FF3399"/>
              </a:buClr>
              <a:buFont typeface="Arial" panose="020B0604020202020204" pitchFamily="34" charset="0"/>
              <a:buChar char="•"/>
              <a:defRPr/>
            </a:pPr>
            <a:endParaRPr lang="es-ES_tradnl" sz="1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>
              <a:buClr>
                <a:srgbClr val="FF3399"/>
              </a:buClr>
              <a:buFont typeface="Arial" panose="020B0604020202020204" pitchFamily="34" charset="0"/>
              <a:buChar char="•"/>
              <a:defRPr/>
            </a:pPr>
            <a:r>
              <a:rPr lang="es-ES_tradnl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Conducta previa como estudiantes </a:t>
            </a:r>
          </a:p>
          <a:p>
            <a:pPr>
              <a:buClr>
                <a:srgbClr val="FF3399"/>
              </a:buClr>
              <a:defRPr/>
            </a:pPr>
            <a:r>
              <a:rPr lang="es-ES_tradnl" dirty="0" smtClean="0"/>
              <a:t>M. </a:t>
            </a:r>
            <a:r>
              <a:rPr lang="es-ES_tradnl" dirty="0" err="1" smtClean="0"/>
              <a:t>Papadakis</a:t>
            </a:r>
            <a:r>
              <a:rPr lang="es-ES_tradnl" dirty="0" smtClean="0"/>
              <a:t> NEJM 2005</a:t>
            </a:r>
          </a:p>
          <a:p>
            <a:pPr marL="342900" indent="-342900">
              <a:buClr>
                <a:srgbClr val="FF3399"/>
              </a:buClr>
              <a:buFont typeface="Arial" panose="020B0604020202020204" pitchFamily="34" charset="0"/>
              <a:buChar char="•"/>
              <a:defRPr/>
            </a:pPr>
            <a:endParaRPr lang="es-ES_tradnl" sz="2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>
              <a:buClr>
                <a:srgbClr val="FF3399"/>
              </a:buClr>
              <a:buFont typeface="Arial" panose="020B0604020202020204" pitchFamily="34" charset="0"/>
              <a:buChar char="•"/>
              <a:defRPr/>
            </a:pPr>
            <a:r>
              <a:rPr lang="es-ES_tradnl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Responsabilidades de médicos</a:t>
            </a:r>
          </a:p>
          <a:p>
            <a:pPr>
              <a:buClr>
                <a:srgbClr val="FF3399"/>
              </a:buClr>
              <a:defRPr/>
            </a:pPr>
            <a:r>
              <a:rPr lang="es-ES_tradnl" dirty="0"/>
              <a:t>Profesionalismo en el nuevo milenio ABIM 2002</a:t>
            </a:r>
          </a:p>
          <a:p>
            <a:pPr>
              <a:buClr>
                <a:srgbClr val="FF3399"/>
              </a:buClr>
              <a:defRPr/>
            </a:pPr>
            <a:endParaRPr lang="es-ES_tradnl" sz="2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>
              <a:buClr>
                <a:srgbClr val="FF3399"/>
              </a:buClr>
              <a:buFont typeface="Arial" panose="020B0604020202020204" pitchFamily="34" charset="0"/>
              <a:buChar char="•"/>
              <a:defRPr/>
            </a:pPr>
            <a:r>
              <a:rPr lang="es-ES_tradnl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Derechos de los pacientes</a:t>
            </a:r>
          </a:p>
          <a:p>
            <a:pPr>
              <a:buClr>
                <a:srgbClr val="FF3399"/>
              </a:buClr>
              <a:defRPr/>
            </a:pPr>
            <a:r>
              <a:rPr lang="es-ES_tradnl" dirty="0" smtClean="0"/>
              <a:t>Declaración Lisboa AMM 2005</a:t>
            </a:r>
            <a:endParaRPr lang="es-ES_tradnl" sz="1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171450" indent="-171450">
              <a:buClr>
                <a:srgbClr val="FF3399"/>
              </a:buClr>
              <a:buFont typeface="Arial" panose="020B0604020202020204" pitchFamily="34" charset="0"/>
              <a:buChar char="•"/>
              <a:defRPr/>
            </a:pPr>
            <a:endParaRPr lang="es-ES_tradnl" sz="10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Text Box 4"/>
          <p:cNvSpPr txBox="1">
            <a:spLocks noChangeArrowheads="1"/>
          </p:cNvSpPr>
          <p:nvPr/>
        </p:nvSpPr>
        <p:spPr bwMode="auto">
          <a:xfrm>
            <a:off x="7688263" y="6577013"/>
            <a:ext cx="1439368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_tradnl" sz="1200" dirty="0">
                <a:solidFill>
                  <a:schemeClr val="bg2"/>
                </a:solidFill>
                <a:latin typeface="Arial" charset="0"/>
              </a:rPr>
              <a:t>X. Páez ULA </a:t>
            </a:r>
            <a:r>
              <a:rPr lang="es-ES_tradnl" sz="1200" dirty="0" smtClean="0">
                <a:solidFill>
                  <a:schemeClr val="bg2"/>
                </a:solidFill>
                <a:latin typeface="Arial" charset="0"/>
              </a:rPr>
              <a:t>2017</a:t>
            </a:r>
            <a:endParaRPr lang="es-ES_tradnl" sz="1200" dirty="0">
              <a:solidFill>
                <a:schemeClr val="bg2"/>
              </a:solidFill>
              <a:latin typeface="Arial" charset="0"/>
            </a:endParaRPr>
          </a:p>
        </p:txBody>
      </p:sp>
      <p:sp>
        <p:nvSpPr>
          <p:cNvPr id="3" name="CuadroTexto 2"/>
          <p:cNvSpPr txBox="1"/>
          <p:nvPr/>
        </p:nvSpPr>
        <p:spPr>
          <a:xfrm>
            <a:off x="2750828" y="1196752"/>
            <a:ext cx="364234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 smtClean="0"/>
              <a:t>Importante conocer:</a:t>
            </a:r>
            <a:endParaRPr lang="es-VE" sz="2800" dirty="0"/>
          </a:p>
        </p:txBody>
      </p:sp>
    </p:spTree>
    <p:extLst>
      <p:ext uri="{BB962C8B-B14F-4D97-AF65-F5344CB8AC3E}">
        <p14:creationId xmlns:p14="http://schemas.microsoft.com/office/powerpoint/2010/main" val="7840485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8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8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8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8" dur="8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9" dur="8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8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5" dur="8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6" dur="8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7" dur="8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2" dur="8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3" dur="8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8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seño predeterminado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_tradnl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_tradnl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lnDef>
  </a:objectDefaults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7311</TotalTime>
  <Words>1667</Words>
  <Application>Microsoft Office PowerPoint</Application>
  <PresentationFormat>Presentación en pantalla (4:3)</PresentationFormat>
  <Paragraphs>285</Paragraphs>
  <Slides>23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23</vt:i4>
      </vt:variant>
    </vt:vector>
  </HeadingPairs>
  <TitlesOfParts>
    <vt:vector size="30" baseType="lpstr">
      <vt:lpstr>Arial Unicode MS</vt:lpstr>
      <vt:lpstr>SimSun</vt:lpstr>
      <vt:lpstr>Arial</vt:lpstr>
      <vt:lpstr>Calibri</vt:lpstr>
      <vt:lpstr>Comic Sans MS</vt:lpstr>
      <vt:lpstr>Times New Roman</vt:lpstr>
      <vt:lpstr>Diseño predeterminado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The houze!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XIMENA</dc:creator>
  <cp:lastModifiedBy>ximena</cp:lastModifiedBy>
  <cp:revision>765</cp:revision>
  <dcterms:created xsi:type="dcterms:W3CDTF">2009-06-30T03:54:11Z</dcterms:created>
  <dcterms:modified xsi:type="dcterms:W3CDTF">2017-11-04T18:52:47Z</dcterms:modified>
</cp:coreProperties>
</file>