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57" r:id="rId2"/>
    <p:sldId id="394" r:id="rId3"/>
    <p:sldId id="616" r:id="rId4"/>
    <p:sldId id="770" r:id="rId5"/>
    <p:sldId id="764" r:id="rId6"/>
    <p:sldId id="766" r:id="rId7"/>
    <p:sldId id="772" r:id="rId8"/>
    <p:sldId id="853" r:id="rId9"/>
    <p:sldId id="782" r:id="rId10"/>
    <p:sldId id="786" r:id="rId11"/>
    <p:sldId id="787" r:id="rId12"/>
    <p:sldId id="788" r:id="rId13"/>
    <p:sldId id="789" r:id="rId14"/>
    <p:sldId id="800" r:id="rId15"/>
    <p:sldId id="801" r:id="rId16"/>
    <p:sldId id="844" r:id="rId17"/>
    <p:sldId id="802" r:id="rId18"/>
    <p:sldId id="855" r:id="rId19"/>
    <p:sldId id="803" r:id="rId20"/>
    <p:sldId id="804" r:id="rId21"/>
    <p:sldId id="805" r:id="rId22"/>
    <p:sldId id="856" r:id="rId23"/>
    <p:sldId id="806" r:id="rId24"/>
    <p:sldId id="807" r:id="rId25"/>
    <p:sldId id="809" r:id="rId26"/>
    <p:sldId id="810" r:id="rId27"/>
    <p:sldId id="811" r:id="rId28"/>
    <p:sldId id="812" r:id="rId29"/>
    <p:sldId id="813" r:id="rId30"/>
    <p:sldId id="814" r:id="rId31"/>
    <p:sldId id="815" r:id="rId32"/>
    <p:sldId id="816" r:id="rId33"/>
    <p:sldId id="817" r:id="rId34"/>
    <p:sldId id="819" r:id="rId35"/>
    <p:sldId id="821" r:id="rId36"/>
    <p:sldId id="820" r:id="rId37"/>
    <p:sldId id="818" r:id="rId38"/>
    <p:sldId id="822" r:id="rId39"/>
    <p:sldId id="823" r:id="rId40"/>
    <p:sldId id="825" r:id="rId41"/>
    <p:sldId id="826" r:id="rId42"/>
    <p:sldId id="827" r:id="rId43"/>
    <p:sldId id="828" r:id="rId44"/>
    <p:sldId id="835" r:id="rId45"/>
    <p:sldId id="830" r:id="rId46"/>
    <p:sldId id="831" r:id="rId47"/>
    <p:sldId id="857" r:id="rId48"/>
    <p:sldId id="771" r:id="rId49"/>
  </p:sldIdLst>
  <p:sldSz cx="9144000" cy="6858000" type="screen4x3"/>
  <p:notesSz cx="6858000" cy="9723438"/>
  <p:defaultTextStyle>
    <a:defPPr>
      <a:defRPr lang="es-ES_tradnl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F2FF"/>
    <a:srgbClr val="B3C5FF"/>
    <a:srgbClr val="538CFF"/>
    <a:srgbClr val="FF99CC"/>
    <a:srgbClr val="DBDAF6"/>
    <a:srgbClr val="F9F9F9"/>
    <a:srgbClr val="FF3399"/>
    <a:srgbClr val="FFFFF3"/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1394" autoAdjust="0"/>
    <p:restoredTop sz="94660"/>
  </p:normalViewPr>
  <p:slideViewPr>
    <p:cSldViewPr showGuides="1">
      <p:cViewPr varScale="1">
        <p:scale>
          <a:sx n="71" d="100"/>
          <a:sy n="71" d="100"/>
        </p:scale>
        <p:origin x="672" y="60"/>
      </p:cViewPr>
      <p:guideLst>
        <p:guide orient="horz" pos="211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91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8E82D82-DADA-42B6-B932-E9048CDB8A0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87451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EBAC3-C909-444E-ABA6-2E92885DEC17}" type="datetimeFigureOut">
              <a:rPr lang="es-VE" smtClean="0"/>
              <a:t>04/11/2017</a:t>
            </a:fld>
            <a:endParaRPr lang="es-V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1425" y="1216025"/>
            <a:ext cx="4375150" cy="32813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679950"/>
            <a:ext cx="5486400" cy="38274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236075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9236075"/>
            <a:ext cx="297180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E6D2A-FCE4-4272-9024-06DDB074DD4E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40102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E3850-558F-45A7-B3BC-54B8E8DAEA6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93417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0EE7C-8533-450B-9E4A-1F692560304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77176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293D7-0DFF-4E9A-9746-B431B4338B8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5611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CFBB2-B327-499D-B300-8B5420FD48F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7492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D1B51-2CFA-47E7-BFD8-2FE6060EF59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12079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DD5CE-9E2D-437D-8722-ABE095C2446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68587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FF743-97FA-485C-A4C2-9632D26F9E7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3123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66262-2119-4324-81E9-CC28D30DF2D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80111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EAF20-EE5C-456D-AF42-5DA0632D1C9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51938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F8D17-2EC2-4BAC-BE75-E9149DE71CC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30935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65A26-EC9F-4480-9C50-397EF476E3E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71365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94FAD4C-3894-4E19-A288-97F89683984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ytimes.com/2017/03/08/science/cancer-carlo-croce.html?_r=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ChangeArrowheads="1"/>
          </p:cNvSpPr>
          <p:nvPr/>
        </p:nvSpPr>
        <p:spPr bwMode="auto">
          <a:xfrm>
            <a:off x="2836595" y="252518"/>
            <a:ext cx="347082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s-ES" sz="1600" b="1" dirty="0"/>
              <a:t>Universidad de los </a:t>
            </a:r>
            <a:r>
              <a:rPr lang="es-ES" sz="1600" b="1" dirty="0" smtClean="0"/>
              <a:t>Andes</a:t>
            </a:r>
          </a:p>
          <a:p>
            <a:pPr>
              <a:defRPr/>
            </a:pPr>
            <a:r>
              <a:rPr lang="es-ES" sz="1600" b="1" dirty="0" smtClean="0"/>
              <a:t>Facultad de Ciencias</a:t>
            </a:r>
          </a:p>
          <a:p>
            <a:pPr>
              <a:defRPr/>
            </a:pPr>
            <a:r>
              <a:rPr lang="es-ES" sz="2400" dirty="0" smtClean="0"/>
              <a:t>Curso de Bioética 2017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391409" y="2491728"/>
            <a:ext cx="6361182" cy="1615827"/>
          </a:xfrm>
          <a:prstGeom prst="rect">
            <a:avLst/>
          </a:prstGeom>
          <a:solidFill>
            <a:srgbClr val="EDF6F7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l">
              <a:defRPr/>
            </a:pPr>
            <a:endParaRPr lang="es-ES" sz="900" b="1" dirty="0"/>
          </a:p>
          <a:p>
            <a:pPr marL="514350" indent="-514350" algn="l">
              <a:buFont typeface="+mj-lt"/>
              <a:buAutoNum type="romanUcPeriod"/>
              <a:defRPr/>
            </a:pPr>
            <a:r>
              <a:rPr lang="es-ES" sz="2400" b="1" dirty="0" smtClean="0"/>
              <a:t>La </a:t>
            </a:r>
            <a:r>
              <a:rPr lang="es-ES" sz="2400" b="1" dirty="0" smtClean="0"/>
              <a:t>Integridad Académica</a:t>
            </a:r>
            <a:r>
              <a:rPr lang="es-ES" sz="2400" b="1" dirty="0"/>
              <a:t> </a:t>
            </a:r>
            <a:r>
              <a:rPr lang="es-ES" sz="2400" b="1" dirty="0" smtClean="0"/>
              <a:t>en Medicina </a:t>
            </a:r>
          </a:p>
          <a:p>
            <a:pPr marL="400050" indent="-400050" algn="l">
              <a:buFont typeface="+mj-lt"/>
              <a:buAutoNum type="romanUcPeriod"/>
              <a:defRPr/>
            </a:pPr>
            <a:endParaRPr lang="es-ES" sz="1400" b="1" dirty="0" smtClean="0"/>
          </a:p>
          <a:p>
            <a:pPr marL="514350" indent="-514350" algn="l">
              <a:buFont typeface="+mj-lt"/>
              <a:buAutoNum type="romanUcPeriod"/>
              <a:defRPr/>
            </a:pPr>
            <a:r>
              <a:rPr lang="es-ES" sz="2400" b="1" dirty="0" smtClean="0"/>
              <a:t>La </a:t>
            </a:r>
            <a:r>
              <a:rPr lang="es-ES" sz="2400" b="1" dirty="0" smtClean="0"/>
              <a:t>Ética Médica en la práctica y en  </a:t>
            </a:r>
            <a:r>
              <a:rPr lang="es-ES" sz="2400" b="1" dirty="0" smtClean="0"/>
              <a:t>la </a:t>
            </a:r>
            <a:r>
              <a:rPr lang="es-ES" sz="2400" b="1" dirty="0" smtClean="0"/>
              <a:t>investigación</a:t>
            </a:r>
            <a:endParaRPr lang="es-ES" sz="2400" b="1" dirty="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024018" y="5517232"/>
            <a:ext cx="2792751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>
              <a:defRPr/>
            </a:pPr>
            <a:r>
              <a:rPr lang="es-ES_tradnl" sz="1600" b="1" dirty="0" smtClean="0"/>
              <a:t>Ximena Páez</a:t>
            </a:r>
          </a:p>
          <a:p>
            <a:pPr algn="r" eaLnBrk="1" hangingPunct="1">
              <a:defRPr/>
            </a:pPr>
            <a:r>
              <a:rPr lang="es-ES_tradnl" sz="1600" b="1" dirty="0" smtClean="0"/>
              <a:t>Prof. Titular</a:t>
            </a:r>
          </a:p>
          <a:p>
            <a:pPr algn="r" eaLnBrk="1" hangingPunct="1">
              <a:defRPr/>
            </a:pPr>
            <a:r>
              <a:rPr lang="es-ES_tradnl" sz="1400" b="1" dirty="0" smtClean="0"/>
              <a:t>Facultad de Medicina</a:t>
            </a:r>
          </a:p>
          <a:p>
            <a:pPr algn="r" eaLnBrk="1" hangingPunct="1">
              <a:defRPr/>
            </a:pPr>
            <a:r>
              <a:rPr lang="es-ES_tradnl" sz="1400" b="1" dirty="0" err="1" smtClean="0"/>
              <a:t>Lab</a:t>
            </a:r>
            <a:r>
              <a:rPr lang="es-ES_tradnl" sz="1400" b="1" dirty="0" smtClean="0"/>
              <a:t>. Fisiología de la Conducta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725982" y="4581561"/>
            <a:ext cx="369203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s-ES" sz="2400" dirty="0" smtClean="0">
                <a:solidFill>
                  <a:srgbClr val="000000"/>
                </a:solidFill>
              </a:rPr>
              <a:t>7 y 9 noviembre </a:t>
            </a:r>
            <a:r>
              <a:rPr lang="es-ES" sz="2400" dirty="0">
                <a:solidFill>
                  <a:srgbClr val="000000"/>
                </a:solidFill>
              </a:rPr>
              <a:t>de </a:t>
            </a:r>
            <a:r>
              <a:rPr lang="es-ES" sz="2400" dirty="0" smtClean="0">
                <a:solidFill>
                  <a:srgbClr val="000000"/>
                </a:solidFill>
              </a:rPr>
              <a:t>2017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605747" y="1387108"/>
            <a:ext cx="5814646" cy="7694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200" dirty="0" smtClean="0"/>
              <a:t>Seminario Tema 5 </a:t>
            </a:r>
          </a:p>
          <a:p>
            <a:pPr>
              <a:defRPr/>
            </a:pPr>
            <a:r>
              <a:rPr lang="es-ES" sz="2200" dirty="0" smtClean="0">
                <a:solidFill>
                  <a:srgbClr val="0000FF"/>
                </a:solidFill>
              </a:rPr>
              <a:t>“Aspectos éticos de las ciencias médicas” </a:t>
            </a:r>
            <a:endParaRPr lang="es-ES" sz="2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79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240297" y="664184"/>
            <a:ext cx="6708888" cy="6463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3600" dirty="0"/>
              <a:t>El propósito </a:t>
            </a:r>
            <a:r>
              <a:rPr lang="es-ES_tradnl" sz="3600" dirty="0" smtClean="0"/>
              <a:t>fundamental </a:t>
            </a:r>
            <a:r>
              <a:rPr lang="es-ES_tradnl" sz="3600" dirty="0" smtClean="0"/>
              <a:t>de la</a:t>
            </a:r>
            <a:endParaRPr lang="es-ES_tradnl" sz="3600" dirty="0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051087" y="2928264"/>
            <a:ext cx="708730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1"/>
            </a:outerShdw>
          </a:effectLst>
          <a:ex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ES_tradnl" sz="8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¡LA VERDAD</a:t>
            </a:r>
            <a:r>
              <a:rPr lang="es-ES_tradnl" sz="8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r>
              <a:rPr lang="es-ES_tradnl" sz="8800" b="1" dirty="0">
                <a:solidFill>
                  <a:srgbClr val="0000CC"/>
                </a:solidFill>
              </a:rPr>
              <a:t> </a:t>
            </a:r>
            <a:endParaRPr lang="es-ES" sz="88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807862" y="4559261"/>
            <a:ext cx="352827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s-ES_tradnl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búsqueda</a:t>
            </a:r>
            <a:r>
              <a:rPr lang="es-ES_tradnl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0" algn="ctr">
              <a:defRPr/>
            </a:pPr>
            <a:r>
              <a:rPr lang="es-ES_tradnl" sz="66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honesta</a:t>
            </a:r>
            <a:endParaRPr lang="es-ES_tradnl" sz="66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785612" y="4374814"/>
            <a:ext cx="3588725" cy="20877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4" name="3 Rectángulo"/>
          <p:cNvSpPr/>
          <p:nvPr/>
        </p:nvSpPr>
        <p:spPr>
          <a:xfrm>
            <a:off x="2335047" y="2239089"/>
            <a:ext cx="44739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s-ES_tradnl" sz="3600" dirty="0" smtClean="0"/>
              <a:t>es la búsqueda de</a:t>
            </a:r>
            <a:endParaRPr lang="es-ES_tradnl" sz="3600" b="1" dirty="0"/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3169974" y="1343604"/>
            <a:ext cx="2820003" cy="707886"/>
          </a:xfrm>
          <a:prstGeom prst="rect">
            <a:avLst/>
          </a:prstGeom>
          <a:noFill/>
          <a:ln>
            <a:noFill/>
          </a:ln>
          <a:effectLst>
            <a:outerShdw dist="25400" dir="5400000" algn="ctr" rotWithShape="0">
              <a:schemeClr val="bg2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Academia</a:t>
            </a:r>
            <a:r>
              <a:rPr lang="es-ES_tradnl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327900" y="661489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29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3" grpId="0"/>
      <p:bldP spid="3" grpId="0"/>
      <p:bldP spid="2" grpId="0" animBg="1"/>
      <p:bldP spid="4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60513" y="2590800"/>
            <a:ext cx="6022975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Integridad </a:t>
            </a:r>
          </a:p>
          <a:p>
            <a:pPr>
              <a:defRPr/>
            </a:pPr>
            <a:r>
              <a:rPr lang="es-VE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la Academia?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327900" y="661489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67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4 Rectángulo"/>
          <p:cNvSpPr>
            <a:spLocks noChangeArrowheads="1"/>
          </p:cNvSpPr>
          <p:nvPr/>
        </p:nvSpPr>
        <p:spPr bwMode="auto">
          <a:xfrm>
            <a:off x="2652692" y="6534153"/>
            <a:ext cx="560638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000" dirty="0" smtClean="0"/>
              <a:t>Center </a:t>
            </a:r>
            <a:r>
              <a:rPr lang="es-ES" sz="1000" dirty="0" err="1" smtClean="0"/>
              <a:t>for</a:t>
            </a:r>
            <a:r>
              <a:rPr lang="es-ES" sz="1000" dirty="0" smtClean="0"/>
              <a:t> </a:t>
            </a:r>
            <a:r>
              <a:rPr lang="es-ES" sz="1000" dirty="0" err="1" smtClean="0"/>
              <a:t>Academic</a:t>
            </a:r>
            <a:r>
              <a:rPr lang="es-ES" sz="1000" dirty="0" smtClean="0"/>
              <a:t> </a:t>
            </a:r>
            <a:r>
              <a:rPr lang="es-ES" sz="1000" dirty="0" err="1" smtClean="0"/>
              <a:t>Integrity</a:t>
            </a:r>
            <a:r>
              <a:rPr lang="es-ES" sz="1000" dirty="0"/>
              <a:t> </a:t>
            </a:r>
            <a:r>
              <a:rPr lang="es-ES" sz="1000" dirty="0" smtClean="0"/>
              <a:t>http</a:t>
            </a:r>
            <a:r>
              <a:rPr lang="es-ES" sz="1000" dirty="0"/>
              <a:t>://www.academicintegrity.org/icai/assets/FV2013.pdf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485900" y="476672"/>
            <a:ext cx="6096000" cy="58169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“….un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compromiso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cinco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VALORES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fundamentales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>
              <a:defRPr/>
            </a:pPr>
            <a:r>
              <a:rPr lang="en-US" sz="44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honestidad</a:t>
            </a:r>
            <a:r>
              <a:rPr lang="en-US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4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confianza</a:t>
            </a:r>
            <a:r>
              <a:rPr lang="en-US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4400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justicia</a:t>
            </a:r>
            <a:r>
              <a:rPr lang="en-US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44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respeto</a:t>
            </a:r>
            <a:r>
              <a:rPr lang="en-US" sz="4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4400" dirty="0" err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responsabilidad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….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esos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valores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7200" dirty="0" err="1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coraje</a:t>
            </a:r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 el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verdadero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fundamento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academia para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actuar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aun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la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adversidad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”.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6285500" y="5887822"/>
            <a:ext cx="233108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dirty="0"/>
              <a:t>D. </a:t>
            </a:r>
            <a:r>
              <a:rPr lang="es-ES" sz="1200" dirty="0" err="1"/>
              <a:t>McCabe</a:t>
            </a:r>
            <a:r>
              <a:rPr lang="es-ES" sz="1200" dirty="0"/>
              <a:t> y G. </a:t>
            </a:r>
            <a:r>
              <a:rPr lang="es-ES" sz="1200" dirty="0" err="1"/>
              <a:t>Pavela</a:t>
            </a:r>
            <a:endParaRPr lang="es-ES" sz="1200" dirty="0"/>
          </a:p>
          <a:p>
            <a:pPr eaLnBrk="1" hangingPunct="1"/>
            <a:r>
              <a:rPr lang="es-ES" sz="1200" dirty="0"/>
              <a:t>Center </a:t>
            </a:r>
            <a:r>
              <a:rPr lang="es-ES" sz="1200" dirty="0" err="1"/>
              <a:t>for</a:t>
            </a:r>
            <a:r>
              <a:rPr lang="es-ES" sz="1200" dirty="0"/>
              <a:t> </a:t>
            </a:r>
            <a:r>
              <a:rPr lang="es-ES" sz="1200" dirty="0" err="1"/>
              <a:t>Academic</a:t>
            </a:r>
            <a:r>
              <a:rPr lang="es-ES" sz="1200" dirty="0"/>
              <a:t> </a:t>
            </a:r>
            <a:r>
              <a:rPr lang="es-ES" sz="1200" dirty="0" err="1" smtClean="0"/>
              <a:t>Integriy</a:t>
            </a:r>
            <a:endParaRPr lang="es-ES" sz="1200" dirty="0"/>
          </a:p>
          <a:p>
            <a:pPr eaLnBrk="1" hangingPunct="1"/>
            <a:r>
              <a:rPr lang="es-ES" sz="1200" dirty="0"/>
              <a:t>1999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6674" y="6534153"/>
            <a:ext cx="15568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000" dirty="0">
                <a:solidFill>
                  <a:srgbClr val="5F5F5F"/>
                </a:solidFill>
              </a:rPr>
              <a:t>Ximena Páez ULA </a:t>
            </a:r>
            <a:r>
              <a:rPr lang="es-ES_tradnl" sz="1000" dirty="0" smtClean="0">
                <a:solidFill>
                  <a:srgbClr val="5F5F5F"/>
                </a:solidFill>
              </a:rPr>
              <a:t>2017</a:t>
            </a:r>
            <a:endParaRPr lang="es-ES_tradnl" sz="10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749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Rectángulo"/>
          <p:cNvSpPr>
            <a:spLocks noChangeArrowheads="1"/>
          </p:cNvSpPr>
          <p:nvPr/>
        </p:nvSpPr>
        <p:spPr bwMode="auto">
          <a:xfrm>
            <a:off x="3581438" y="5490929"/>
            <a:ext cx="3886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s-ES" sz="900" dirty="0" smtClean="0"/>
              <a:t>Center </a:t>
            </a:r>
            <a:r>
              <a:rPr lang="es-ES" sz="900" dirty="0" err="1" smtClean="0"/>
              <a:t>for</a:t>
            </a:r>
            <a:r>
              <a:rPr lang="es-ES" sz="900" dirty="0" smtClean="0"/>
              <a:t> </a:t>
            </a:r>
            <a:r>
              <a:rPr lang="es-ES" sz="900" dirty="0" err="1" smtClean="0"/>
              <a:t>Aacademic</a:t>
            </a:r>
            <a:r>
              <a:rPr lang="es-ES" sz="900" dirty="0" smtClean="0"/>
              <a:t> </a:t>
            </a:r>
            <a:r>
              <a:rPr lang="es-ES" sz="900" dirty="0" err="1" smtClean="0"/>
              <a:t>Integrity</a:t>
            </a:r>
            <a:endParaRPr lang="es-ES" sz="900" dirty="0"/>
          </a:p>
          <a:p>
            <a:pPr algn="r"/>
            <a:r>
              <a:rPr lang="es-ES" sz="900" dirty="0"/>
              <a:t>http://www.academicintegrity.org/icai/assets/FV2013.pdf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534226" y="1720840"/>
            <a:ext cx="59315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“El </a:t>
            </a:r>
            <a:r>
              <a:rPr lang="en-US" sz="4400" b="1" dirty="0" err="1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coraje</a:t>
            </a:r>
            <a:r>
              <a:rPr lang="en-US" sz="3600" dirty="0" smtClean="0"/>
              <a:t> </a:t>
            </a:r>
            <a:r>
              <a:rPr lang="en-US" sz="3600" dirty="0" err="1" smtClean="0"/>
              <a:t>es</a:t>
            </a:r>
            <a:r>
              <a:rPr lang="en-US" sz="3600" dirty="0" smtClean="0"/>
              <a:t> la </a:t>
            </a:r>
            <a:r>
              <a:rPr lang="en-US" sz="3600" dirty="0" err="1" smtClean="0"/>
              <a:t>primera</a:t>
            </a:r>
            <a:r>
              <a:rPr lang="en-US" sz="3600" dirty="0" smtClean="0"/>
              <a:t> de </a:t>
            </a:r>
            <a:r>
              <a:rPr lang="en-US" sz="3600" dirty="0" err="1" smtClean="0"/>
              <a:t>las</a:t>
            </a:r>
            <a:r>
              <a:rPr lang="en-US" sz="3600" dirty="0" smtClean="0"/>
              <a:t> </a:t>
            </a:r>
            <a:r>
              <a:rPr lang="en-US" sz="3600" dirty="0" err="1" smtClean="0"/>
              <a:t>cualidades</a:t>
            </a:r>
            <a:r>
              <a:rPr lang="en-US" sz="3600" dirty="0" smtClean="0"/>
              <a:t> </a:t>
            </a:r>
            <a:r>
              <a:rPr lang="en-US" sz="3600" dirty="0" err="1" smtClean="0"/>
              <a:t>humanas</a:t>
            </a:r>
            <a:r>
              <a:rPr lang="en-US" sz="3600" dirty="0" smtClean="0"/>
              <a:t>, </a:t>
            </a:r>
          </a:p>
          <a:p>
            <a:r>
              <a:rPr lang="en-US" sz="3600" dirty="0" err="1" smtClean="0"/>
              <a:t>ya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es</a:t>
            </a:r>
            <a:r>
              <a:rPr lang="en-US" sz="3600" dirty="0" smtClean="0"/>
              <a:t> la </a:t>
            </a:r>
            <a:r>
              <a:rPr lang="en-US" sz="3600" dirty="0" err="1" smtClean="0"/>
              <a:t>cualidad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garantiza</a:t>
            </a:r>
            <a:r>
              <a:rPr lang="en-US" sz="3600" dirty="0"/>
              <a:t> </a:t>
            </a:r>
            <a:r>
              <a:rPr lang="en-US" sz="3600" dirty="0" err="1" smtClean="0"/>
              <a:t>las</a:t>
            </a:r>
            <a:r>
              <a:rPr lang="en-US" sz="3600" dirty="0" smtClean="0"/>
              <a:t> </a:t>
            </a:r>
            <a:r>
              <a:rPr lang="en-US" sz="3600" dirty="0" err="1" smtClean="0"/>
              <a:t>otras</a:t>
            </a:r>
            <a:r>
              <a:rPr lang="en-US" sz="3600" dirty="0" smtClean="0"/>
              <a:t>”. </a:t>
            </a:r>
            <a:endParaRPr lang="en-US" sz="3600" dirty="0"/>
          </a:p>
          <a:p>
            <a:endParaRPr lang="es-VE" dirty="0" smtClean="0"/>
          </a:p>
          <a:p>
            <a:pPr algn="r"/>
            <a:r>
              <a:rPr lang="es-VE" sz="2000" dirty="0" smtClean="0"/>
              <a:t>Aristóteles</a:t>
            </a:r>
          </a:p>
          <a:p>
            <a:pPr algn="r"/>
            <a:r>
              <a:rPr lang="es-VE" sz="1400" dirty="0" smtClean="0"/>
              <a:t>Filósofo griego </a:t>
            </a:r>
          </a:p>
          <a:p>
            <a:pPr algn="r"/>
            <a:r>
              <a:rPr lang="es-VE" sz="1400" dirty="0" smtClean="0"/>
              <a:t>Siglo III AC</a:t>
            </a:r>
            <a:endParaRPr lang="es-VE" sz="1400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465758" y="6583363"/>
            <a:ext cx="15568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000" dirty="0">
                <a:solidFill>
                  <a:srgbClr val="5F5F5F"/>
                </a:solidFill>
              </a:rPr>
              <a:t>Ximena Páez ULA </a:t>
            </a:r>
            <a:r>
              <a:rPr lang="es-ES_tradnl" sz="1000" dirty="0" smtClean="0">
                <a:solidFill>
                  <a:srgbClr val="5F5F5F"/>
                </a:solidFill>
              </a:rPr>
              <a:t>2017</a:t>
            </a:r>
            <a:endParaRPr lang="es-ES_tradnl" sz="10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465758" y="6583363"/>
            <a:ext cx="15568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000" dirty="0">
                <a:solidFill>
                  <a:srgbClr val="5F5F5F"/>
                </a:solidFill>
              </a:rPr>
              <a:t>Ximena Páez ULA </a:t>
            </a:r>
            <a:r>
              <a:rPr lang="es-ES_tradnl" sz="1000" dirty="0" smtClean="0">
                <a:solidFill>
                  <a:srgbClr val="5F5F5F"/>
                </a:solidFill>
              </a:rPr>
              <a:t>2017</a:t>
            </a:r>
            <a:endParaRPr lang="es-ES_tradnl" sz="1000" dirty="0">
              <a:solidFill>
                <a:srgbClr val="5F5F5F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314010" y="2848589"/>
            <a:ext cx="4515980" cy="1631216"/>
          </a:xfrm>
          <a:prstGeom prst="rect">
            <a:avLst/>
          </a:prstGeom>
          <a:solidFill>
            <a:srgbClr val="85FFE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Códigos de Ética</a:t>
            </a:r>
          </a:p>
          <a:p>
            <a:r>
              <a:rPr lang="es-VE" sz="2800" dirty="0" smtClean="0"/>
              <a:t>Responsabilidades</a:t>
            </a:r>
          </a:p>
          <a:p>
            <a:r>
              <a:rPr lang="es-VE" sz="2800" dirty="0" smtClean="0"/>
              <a:t>Conductas </a:t>
            </a:r>
            <a:r>
              <a:rPr lang="es-VE" sz="2800" dirty="0" smtClean="0"/>
              <a:t>beneficiosas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435310" y="4852317"/>
            <a:ext cx="227337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/>
              <a:t>Profesores</a:t>
            </a:r>
          </a:p>
          <a:p>
            <a:r>
              <a:rPr lang="es-VE" sz="2800" dirty="0" smtClean="0"/>
              <a:t>Estudiantes </a:t>
            </a:r>
          </a:p>
          <a:p>
            <a:r>
              <a:rPr lang="es-VE" sz="2800" dirty="0" smtClean="0"/>
              <a:t>Médicos</a:t>
            </a:r>
            <a:endParaRPr lang="es-VE" sz="2800" dirty="0"/>
          </a:p>
        </p:txBody>
      </p:sp>
      <p:sp>
        <p:nvSpPr>
          <p:cNvPr id="7" name="CuadroTexto 6"/>
          <p:cNvSpPr txBox="1"/>
          <p:nvPr/>
        </p:nvSpPr>
        <p:spPr>
          <a:xfrm>
            <a:off x="2016653" y="783306"/>
            <a:ext cx="5110693" cy="1631216"/>
          </a:xfrm>
          <a:prstGeom prst="rect">
            <a:avLst/>
          </a:prstGeom>
          <a:solidFill>
            <a:srgbClr val="FFE5E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Conductas </a:t>
            </a:r>
            <a:endParaRPr lang="es-VE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VE" sz="2800" dirty="0"/>
              <a:t>L</a:t>
            </a:r>
            <a:r>
              <a:rPr lang="es-VE" sz="2800" dirty="0" smtClean="0"/>
              <a:t>o que se ve o mide y permite</a:t>
            </a:r>
          </a:p>
          <a:p>
            <a:r>
              <a:rPr lang="es-VE" sz="2800" dirty="0" smtClean="0"/>
              <a:t>exponer </a:t>
            </a:r>
            <a:r>
              <a:rPr lang="es-VE" sz="3200" b="1" dirty="0" smtClean="0"/>
              <a:t>Valores</a:t>
            </a:r>
            <a:endParaRPr lang="es-VE" sz="3200" b="1" dirty="0"/>
          </a:p>
        </p:txBody>
      </p:sp>
    </p:spTree>
    <p:extLst>
      <p:ext uri="{BB962C8B-B14F-4D97-AF65-F5344CB8AC3E}">
        <p14:creationId xmlns:p14="http://schemas.microsoft.com/office/powerpoint/2010/main" val="43196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465758" y="6583363"/>
            <a:ext cx="15568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000" dirty="0">
                <a:solidFill>
                  <a:srgbClr val="5F5F5F"/>
                </a:solidFill>
              </a:rPr>
              <a:t>Ximena Páez ULA </a:t>
            </a:r>
            <a:r>
              <a:rPr lang="es-ES_tradnl" sz="1000" dirty="0" smtClean="0">
                <a:solidFill>
                  <a:srgbClr val="5F5F5F"/>
                </a:solidFill>
              </a:rPr>
              <a:t>2017</a:t>
            </a:r>
            <a:endParaRPr lang="es-ES_tradnl" sz="1000" dirty="0">
              <a:solidFill>
                <a:srgbClr val="5F5F5F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207136" y="2481641"/>
            <a:ext cx="67297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smtClean="0"/>
              <a:t>Responsabilidades de Profesores</a:t>
            </a:r>
          </a:p>
          <a:p>
            <a:r>
              <a:rPr lang="es-VE" sz="3200" dirty="0" smtClean="0"/>
              <a:t>Responsabilidades de Estudiantes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1657580" y="1131721"/>
            <a:ext cx="5828839" cy="954107"/>
          </a:xfrm>
          <a:prstGeom prst="rect">
            <a:avLst/>
          </a:prstGeom>
          <a:solidFill>
            <a:srgbClr val="97D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/>
              <a:t>“Una carta a mis estudiantes”</a:t>
            </a:r>
          </a:p>
          <a:p>
            <a:r>
              <a:rPr lang="es-VE" sz="2400" dirty="0" smtClean="0"/>
              <a:t>Dr. Bill </a:t>
            </a:r>
            <a:r>
              <a:rPr lang="es-VE" sz="2400" dirty="0" smtClean="0"/>
              <a:t>Taylor 1999</a:t>
            </a:r>
            <a:endParaRPr lang="es-VE" sz="2400" dirty="0"/>
          </a:p>
        </p:txBody>
      </p:sp>
      <p:sp>
        <p:nvSpPr>
          <p:cNvPr id="8" name="CuadroTexto 7"/>
          <p:cNvSpPr txBox="1"/>
          <p:nvPr/>
        </p:nvSpPr>
        <p:spPr>
          <a:xfrm>
            <a:off x="1295951" y="3855819"/>
            <a:ext cx="6640912" cy="1877437"/>
          </a:xfrm>
          <a:prstGeom prst="rect">
            <a:avLst/>
          </a:prstGeom>
          <a:solidFill>
            <a:srgbClr val="C1EA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lang="es-VE" sz="2800" dirty="0" smtClean="0"/>
              <a:t>Antes, durante y después de clases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s-VE" sz="2800" dirty="0" smtClean="0"/>
              <a:t>En exámenes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s-VE" sz="2800" dirty="0" smtClean="0"/>
              <a:t>En tareas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es-VE" sz="2800" dirty="0" smtClean="0"/>
              <a:t>Reportes</a:t>
            </a:r>
            <a:r>
              <a:rPr lang="es-VE" sz="32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1316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465758" y="6583363"/>
            <a:ext cx="15568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000" dirty="0">
                <a:solidFill>
                  <a:srgbClr val="5F5F5F"/>
                </a:solidFill>
              </a:rPr>
              <a:t>Ximena Páez ULA </a:t>
            </a:r>
            <a:r>
              <a:rPr lang="es-ES_tradnl" sz="1000" dirty="0" smtClean="0">
                <a:solidFill>
                  <a:srgbClr val="5F5F5F"/>
                </a:solidFill>
              </a:rPr>
              <a:t>2017</a:t>
            </a:r>
            <a:endParaRPr lang="es-ES_tradnl" sz="1000" dirty="0">
              <a:solidFill>
                <a:srgbClr val="5F5F5F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832485" y="1844824"/>
            <a:ext cx="5633273" cy="2308324"/>
          </a:xfrm>
          <a:prstGeom prst="rect">
            <a:avLst/>
          </a:prstGeom>
          <a:solidFill>
            <a:srgbClr val="97DC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600" dirty="0" smtClean="0"/>
              <a:t>“…integridad de mi parte </a:t>
            </a:r>
          </a:p>
          <a:p>
            <a:r>
              <a:rPr lang="es-VE" sz="3600" dirty="0" smtClean="0"/>
              <a:t>como profesor e </a:t>
            </a:r>
          </a:p>
          <a:p>
            <a:r>
              <a:rPr lang="es-VE" sz="3600" dirty="0" smtClean="0"/>
              <a:t>integridad de su parte </a:t>
            </a:r>
          </a:p>
          <a:p>
            <a:r>
              <a:rPr lang="es-VE" sz="3600" dirty="0" smtClean="0"/>
              <a:t>como estudiantes…</a:t>
            </a:r>
            <a:endParaRPr lang="es-VE" sz="3600" dirty="0"/>
          </a:p>
        </p:txBody>
      </p:sp>
      <p:sp>
        <p:nvSpPr>
          <p:cNvPr id="2" name="CuadroTexto 1"/>
          <p:cNvSpPr txBox="1"/>
          <p:nvPr/>
        </p:nvSpPr>
        <p:spPr>
          <a:xfrm>
            <a:off x="2642625" y="4293096"/>
            <a:ext cx="3858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B. Taylor. </a:t>
            </a:r>
            <a:r>
              <a:rPr lang="es-VE" sz="1400" i="1" dirty="0" smtClean="0"/>
              <a:t>Una carta a mis estudiantes</a:t>
            </a:r>
            <a:r>
              <a:rPr lang="es-VE" sz="1400" dirty="0" smtClean="0"/>
              <a:t>. 1999</a:t>
            </a:r>
            <a:endParaRPr lang="es-VE" sz="1400" dirty="0"/>
          </a:p>
        </p:txBody>
      </p:sp>
    </p:spTree>
    <p:extLst>
      <p:ext uri="{BB962C8B-B14F-4D97-AF65-F5344CB8AC3E}">
        <p14:creationId xmlns:p14="http://schemas.microsoft.com/office/powerpoint/2010/main" val="170726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465758" y="6583363"/>
            <a:ext cx="15568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000" dirty="0">
                <a:solidFill>
                  <a:srgbClr val="5F5F5F"/>
                </a:solidFill>
              </a:rPr>
              <a:t>Ximena Páez ULA </a:t>
            </a:r>
            <a:r>
              <a:rPr lang="es-ES_tradnl" sz="1000" dirty="0" smtClean="0">
                <a:solidFill>
                  <a:srgbClr val="5F5F5F"/>
                </a:solidFill>
              </a:rPr>
              <a:t>2017</a:t>
            </a:r>
            <a:endParaRPr lang="es-ES_tradnl" sz="1000" dirty="0">
              <a:solidFill>
                <a:srgbClr val="5F5F5F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1498081" y="764704"/>
            <a:ext cx="6147837" cy="120032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4000" dirty="0" smtClean="0"/>
              <a:t>Deshonestidad </a:t>
            </a:r>
          </a:p>
          <a:p>
            <a:r>
              <a:rPr lang="es-VE" sz="3200" dirty="0" smtClean="0"/>
              <a:t>Estudiantes en pre y postgrado</a:t>
            </a:r>
            <a:endParaRPr lang="es-VE" sz="2400" dirty="0"/>
          </a:p>
        </p:txBody>
      </p:sp>
      <p:sp>
        <p:nvSpPr>
          <p:cNvPr id="9" name="CuadroTexto 8"/>
          <p:cNvSpPr txBox="1"/>
          <p:nvPr/>
        </p:nvSpPr>
        <p:spPr>
          <a:xfrm>
            <a:off x="1979712" y="2276872"/>
            <a:ext cx="5006499" cy="3631763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s-VE" sz="3200" dirty="0" smtClean="0"/>
              <a:t>Lista sin límites de</a:t>
            </a:r>
          </a:p>
          <a:p>
            <a:r>
              <a:rPr lang="es-VE" sz="3200" dirty="0" smtClean="0"/>
              <a:t>conductas deshonestas</a:t>
            </a:r>
          </a:p>
          <a:p>
            <a:endParaRPr lang="es-VE" sz="1400" dirty="0" smtClean="0"/>
          </a:p>
          <a:p>
            <a:r>
              <a:rPr lang="es-VE" sz="2800" dirty="0" smtClean="0"/>
              <a:t>Ejemplos</a:t>
            </a:r>
            <a:r>
              <a:rPr lang="es-VE" sz="3200" dirty="0" smtClean="0"/>
              <a:t>: </a:t>
            </a:r>
          </a:p>
          <a:p>
            <a:r>
              <a:rPr lang="es-VE" sz="2400" dirty="0"/>
              <a:t>C</a:t>
            </a:r>
            <a:r>
              <a:rPr lang="es-VE" sz="2400" dirty="0" smtClean="0"/>
              <a:t>opias, pedir “ayuda”, dar “ayuda”</a:t>
            </a:r>
          </a:p>
          <a:p>
            <a:r>
              <a:rPr lang="es-VE" sz="2400" dirty="0" smtClean="0"/>
              <a:t>Compra de exámenes, de trabajos</a:t>
            </a:r>
          </a:p>
          <a:p>
            <a:r>
              <a:rPr lang="es-VE" sz="2400" dirty="0" smtClean="0"/>
              <a:t>No dar créditos a los autores</a:t>
            </a:r>
          </a:p>
          <a:p>
            <a:r>
              <a:rPr lang="es-VE" sz="2400" dirty="0" smtClean="0"/>
              <a:t>Presentar por otros.</a:t>
            </a:r>
          </a:p>
          <a:p>
            <a:r>
              <a:rPr lang="es-VE" sz="2400" dirty="0" smtClean="0"/>
              <a:t>Robos, daños, acosar etc.</a:t>
            </a:r>
          </a:p>
        </p:txBody>
      </p:sp>
    </p:spTree>
    <p:extLst>
      <p:ext uri="{BB962C8B-B14F-4D97-AF65-F5344CB8AC3E}">
        <p14:creationId xmlns:p14="http://schemas.microsoft.com/office/powerpoint/2010/main" val="189383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7" name="Text Box 9"/>
          <p:cNvSpPr txBox="1">
            <a:spLocks noChangeArrowheads="1"/>
          </p:cNvSpPr>
          <p:nvPr/>
        </p:nvSpPr>
        <p:spPr bwMode="auto">
          <a:xfrm>
            <a:off x="467544" y="535789"/>
            <a:ext cx="3539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dirty="0">
                <a:solidFill>
                  <a:srgbClr val="000000"/>
                </a:solidFill>
              </a:rPr>
              <a:t>L</a:t>
            </a:r>
            <a:r>
              <a:rPr lang="es-ES" dirty="0" smtClean="0">
                <a:solidFill>
                  <a:srgbClr val="000000"/>
                </a:solidFill>
              </a:rPr>
              <a:t>o </a:t>
            </a:r>
            <a:r>
              <a:rPr lang="es-ES" dirty="0">
                <a:solidFill>
                  <a:srgbClr val="000000"/>
                </a:solidFill>
              </a:rPr>
              <a:t>que se oye </a:t>
            </a:r>
            <a:r>
              <a:rPr lang="es-ES" dirty="0" smtClean="0">
                <a:solidFill>
                  <a:srgbClr val="000000"/>
                </a:solidFill>
              </a:rPr>
              <a:t>por aquí…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160778" name="Text Box 10"/>
          <p:cNvSpPr txBox="1">
            <a:spLocks noChangeArrowheads="1"/>
          </p:cNvSpPr>
          <p:nvPr/>
        </p:nvSpPr>
        <p:spPr bwMode="auto">
          <a:xfrm>
            <a:off x="1480343" y="1234682"/>
            <a:ext cx="6183313" cy="5293757"/>
          </a:xfrm>
          <a:prstGeom prst="rect">
            <a:avLst/>
          </a:prstGeom>
          <a:solidFill>
            <a:srgbClr val="FFFFCC"/>
          </a:solidFill>
          <a:ln>
            <a:solidFill>
              <a:srgbClr val="66CCFF"/>
            </a:solidFill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Clr>
                <a:srgbClr val="CC0000"/>
              </a:buClr>
              <a:buFontTx/>
              <a:buChar char="•"/>
            </a:pPr>
            <a:endParaRPr lang="es-ES" sz="8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CC0000"/>
              </a:buClr>
              <a:buFontTx/>
              <a:buChar char="•"/>
            </a:pPr>
            <a:r>
              <a:rPr lang="es-ES" sz="2000" dirty="0">
                <a:solidFill>
                  <a:srgbClr val="000000"/>
                </a:solidFill>
              </a:rPr>
              <a:t> El profesor </a:t>
            </a:r>
            <a:r>
              <a:rPr lang="es-ES" sz="2000" dirty="0" smtClean="0">
                <a:solidFill>
                  <a:srgbClr val="000000"/>
                </a:solidFill>
              </a:rPr>
              <a:t>envía </a:t>
            </a:r>
            <a:r>
              <a:rPr lang="es-ES" sz="2000" dirty="0">
                <a:solidFill>
                  <a:srgbClr val="000000"/>
                </a:solidFill>
              </a:rPr>
              <a:t>al estudiante de </a:t>
            </a:r>
            <a:r>
              <a:rPr lang="es-ES" sz="2000" dirty="0" smtClean="0">
                <a:solidFill>
                  <a:srgbClr val="000000"/>
                </a:solidFill>
              </a:rPr>
              <a:t>posgrado </a:t>
            </a:r>
            <a:endParaRPr lang="es-ES" sz="20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CC0000"/>
              </a:buClr>
            </a:pPr>
            <a:r>
              <a:rPr lang="es-ES" sz="2000" dirty="0">
                <a:solidFill>
                  <a:srgbClr val="000000"/>
                </a:solidFill>
              </a:rPr>
              <a:t>  a ocuparse de sus alumnos de pregrado</a:t>
            </a:r>
          </a:p>
          <a:p>
            <a:pPr algn="l" eaLnBrk="1" hangingPunct="1">
              <a:buClr>
                <a:srgbClr val="CC0000"/>
              </a:buClr>
              <a:buFontTx/>
              <a:buChar char="•"/>
            </a:pPr>
            <a:endParaRPr lang="es-ES" sz="10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CC0000"/>
              </a:buClr>
              <a:buFontTx/>
              <a:buChar char="•"/>
            </a:pPr>
            <a:r>
              <a:rPr lang="es-ES" sz="2000" dirty="0">
                <a:solidFill>
                  <a:srgbClr val="000000"/>
                </a:solidFill>
              </a:rPr>
              <a:t> Los estudiantes de pregrado no </a:t>
            </a:r>
            <a:r>
              <a:rPr lang="es-ES" sz="2000" dirty="0" smtClean="0">
                <a:solidFill>
                  <a:srgbClr val="000000"/>
                </a:solidFill>
              </a:rPr>
              <a:t>hacen preguntas  </a:t>
            </a:r>
          </a:p>
          <a:p>
            <a:pPr algn="l" eaLnBrk="1" hangingPunct="1">
              <a:buClr>
                <a:srgbClr val="CC0000"/>
              </a:buClr>
            </a:pPr>
            <a:r>
              <a:rPr lang="es-ES" sz="2000" dirty="0">
                <a:solidFill>
                  <a:srgbClr val="000000"/>
                </a:solidFill>
              </a:rPr>
              <a:t> </a:t>
            </a:r>
            <a:r>
              <a:rPr lang="es-ES" sz="2000" dirty="0" smtClean="0">
                <a:solidFill>
                  <a:srgbClr val="000000"/>
                </a:solidFill>
              </a:rPr>
              <a:t> por miedo a los </a:t>
            </a:r>
            <a:r>
              <a:rPr lang="es-ES" sz="2000" dirty="0">
                <a:solidFill>
                  <a:srgbClr val="000000"/>
                </a:solidFill>
              </a:rPr>
              <a:t>de </a:t>
            </a:r>
            <a:r>
              <a:rPr lang="es-ES" sz="2000" dirty="0" smtClean="0">
                <a:solidFill>
                  <a:srgbClr val="000000"/>
                </a:solidFill>
              </a:rPr>
              <a:t>posgrado</a:t>
            </a:r>
            <a:endParaRPr lang="es-ES" sz="20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CC0000"/>
              </a:buClr>
              <a:buFontTx/>
              <a:buChar char="•"/>
            </a:pPr>
            <a:endParaRPr lang="es-ES" sz="10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CC0000"/>
              </a:buClr>
              <a:buFontTx/>
              <a:buChar char="•"/>
            </a:pPr>
            <a:r>
              <a:rPr lang="es-ES" sz="2000" dirty="0">
                <a:solidFill>
                  <a:srgbClr val="000000"/>
                </a:solidFill>
              </a:rPr>
              <a:t> El profesor insulta a los </a:t>
            </a:r>
            <a:r>
              <a:rPr lang="es-ES" sz="2000" dirty="0" smtClean="0">
                <a:solidFill>
                  <a:srgbClr val="000000"/>
                </a:solidFill>
              </a:rPr>
              <a:t>estudiantes</a:t>
            </a:r>
          </a:p>
          <a:p>
            <a:pPr algn="l" eaLnBrk="1" hangingPunct="1">
              <a:buClr>
                <a:srgbClr val="CC0000"/>
              </a:buClr>
              <a:buFontTx/>
              <a:buChar char="•"/>
            </a:pPr>
            <a:endParaRPr lang="es-ES" sz="10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CC0000"/>
              </a:buClr>
              <a:buFontTx/>
              <a:buChar char="•"/>
            </a:pPr>
            <a:r>
              <a:rPr lang="es-ES" sz="2000" dirty="0" smtClean="0">
                <a:solidFill>
                  <a:srgbClr val="000000"/>
                </a:solidFill>
              </a:rPr>
              <a:t> Los estudiantes engañan al profesor al   </a:t>
            </a:r>
          </a:p>
          <a:p>
            <a:pPr algn="l" eaLnBrk="1" hangingPunct="1">
              <a:buClr>
                <a:srgbClr val="CC0000"/>
              </a:buClr>
            </a:pPr>
            <a:r>
              <a:rPr lang="es-ES" sz="2000" dirty="0">
                <a:solidFill>
                  <a:srgbClr val="000000"/>
                </a:solidFill>
              </a:rPr>
              <a:t> </a:t>
            </a:r>
            <a:r>
              <a:rPr lang="es-ES" sz="2000" dirty="0" smtClean="0">
                <a:solidFill>
                  <a:srgbClr val="000000"/>
                </a:solidFill>
              </a:rPr>
              <a:t> entregar tareas no hechas por ellos</a:t>
            </a:r>
            <a:endParaRPr lang="es-ES" sz="20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CC0000"/>
              </a:buClr>
              <a:buFontTx/>
              <a:buChar char="•"/>
            </a:pPr>
            <a:endParaRPr lang="es-ES" sz="10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CC0000"/>
              </a:buClr>
              <a:buFontTx/>
              <a:buChar char="•"/>
            </a:pPr>
            <a:r>
              <a:rPr lang="es-ES" sz="2000" dirty="0">
                <a:solidFill>
                  <a:srgbClr val="000000"/>
                </a:solidFill>
              </a:rPr>
              <a:t> El profesor intenta avances con los estudiantes</a:t>
            </a:r>
          </a:p>
          <a:p>
            <a:pPr algn="l" eaLnBrk="1" hangingPunct="1">
              <a:buClr>
                <a:srgbClr val="CC0000"/>
              </a:buClr>
              <a:buFontTx/>
              <a:buChar char="•"/>
            </a:pPr>
            <a:endParaRPr lang="es-ES" sz="1000" dirty="0">
              <a:solidFill>
                <a:srgbClr val="000000"/>
              </a:solidFill>
            </a:endParaRPr>
          </a:p>
          <a:p>
            <a:pPr algn="l" eaLnBrk="1" hangingPunct="1">
              <a:buClr>
                <a:srgbClr val="CC0000"/>
              </a:buClr>
              <a:buFontTx/>
              <a:buChar char="•"/>
            </a:pPr>
            <a:r>
              <a:rPr lang="es-ES" sz="2000" dirty="0">
                <a:solidFill>
                  <a:srgbClr val="000000"/>
                </a:solidFill>
              </a:rPr>
              <a:t> El profesor no es imparcial con el alumno  </a:t>
            </a:r>
          </a:p>
          <a:p>
            <a:pPr algn="l" eaLnBrk="1" hangingPunct="1">
              <a:buClr>
                <a:srgbClr val="CC0000"/>
              </a:buClr>
            </a:pPr>
            <a:r>
              <a:rPr lang="es-ES" sz="2000" dirty="0">
                <a:solidFill>
                  <a:srgbClr val="000000"/>
                </a:solidFill>
              </a:rPr>
              <a:t>  preferido, </a:t>
            </a:r>
            <a:r>
              <a:rPr lang="es-ES" sz="2000" dirty="0" smtClean="0">
                <a:solidFill>
                  <a:srgbClr val="000000"/>
                </a:solidFill>
              </a:rPr>
              <a:t>Ej.: </a:t>
            </a:r>
            <a:r>
              <a:rPr lang="es-ES" sz="2000" dirty="0">
                <a:solidFill>
                  <a:srgbClr val="000000"/>
                </a:solidFill>
              </a:rPr>
              <a:t>en los </a:t>
            </a:r>
            <a:r>
              <a:rPr lang="es-ES" sz="2000" dirty="0" smtClean="0">
                <a:solidFill>
                  <a:srgbClr val="000000"/>
                </a:solidFill>
              </a:rPr>
              <a:t>concursos</a:t>
            </a:r>
          </a:p>
          <a:p>
            <a:pPr algn="l" eaLnBrk="1" hangingPunct="1">
              <a:buClr>
                <a:srgbClr val="CC0000"/>
              </a:buClr>
            </a:pPr>
            <a:endParaRPr lang="es-ES" sz="1000" dirty="0" smtClean="0">
              <a:solidFill>
                <a:srgbClr val="000000"/>
              </a:solidFill>
            </a:endParaRPr>
          </a:p>
          <a:p>
            <a:pPr marL="182563" indent="-182563" algn="l" eaLnBrk="1" hangingPunct="1">
              <a:buClr>
                <a:srgbClr val="CC0000"/>
              </a:buClr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000000"/>
                </a:solidFill>
              </a:rPr>
              <a:t>El estudiante paga para que le hagan la tesis</a:t>
            </a:r>
          </a:p>
          <a:p>
            <a:pPr marL="182563" indent="-182563" algn="l" eaLnBrk="1" hangingPunct="1">
              <a:buClr>
                <a:srgbClr val="CC0000"/>
              </a:buClr>
              <a:buFont typeface="Arial" panose="020B0604020202020204" pitchFamily="34" charset="0"/>
              <a:buChar char="•"/>
            </a:pPr>
            <a:endParaRPr lang="es-ES" sz="1000" dirty="0" smtClean="0">
              <a:solidFill>
                <a:srgbClr val="000000"/>
              </a:solidFill>
            </a:endParaRPr>
          </a:p>
          <a:p>
            <a:pPr marL="182563" indent="-182563" algn="l" eaLnBrk="1" hangingPunct="1">
              <a:buClr>
                <a:srgbClr val="CC0000"/>
              </a:buClr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000000"/>
                </a:solidFill>
              </a:rPr>
              <a:t>Los estudiantes agreden al profesor si no aprueban exámenes o tesis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587164" y="6611779"/>
            <a:ext cx="15568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000" dirty="0">
                <a:solidFill>
                  <a:srgbClr val="5F5F5F"/>
                </a:solidFill>
              </a:rPr>
              <a:t>Ximena Páez ULA </a:t>
            </a:r>
            <a:r>
              <a:rPr lang="es-ES_tradnl" sz="1000" dirty="0" smtClean="0">
                <a:solidFill>
                  <a:srgbClr val="5F5F5F"/>
                </a:solidFill>
              </a:rPr>
              <a:t>2017</a:t>
            </a:r>
            <a:endParaRPr lang="es-ES_tradnl" sz="10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73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797967" y="1628800"/>
            <a:ext cx="3548063" cy="1098550"/>
          </a:xfrm>
          <a:prstGeom prst="rect">
            <a:avLst/>
          </a:prstGeom>
          <a:solidFill>
            <a:srgbClr val="FFE5EE"/>
          </a:solidFill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6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</a:t>
            </a:r>
            <a:r>
              <a:rPr lang="es-ES_tradnl" sz="6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TRÍO</a:t>
            </a:r>
            <a:endParaRPr lang="es-ES_tradnl" sz="6600" b="1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323306" y="2924944"/>
            <a:ext cx="4497387" cy="3108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sz="5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Plagio</a:t>
            </a:r>
          </a:p>
          <a:p>
            <a:pPr>
              <a:buClr>
                <a:srgbClr val="CC0000"/>
              </a:buClr>
              <a:buFontTx/>
              <a:buChar char="•"/>
              <a:defRPr/>
            </a:pPr>
            <a:endParaRPr lang="es-ES_tradnl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sz="5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Fabricación</a:t>
            </a:r>
          </a:p>
          <a:p>
            <a:pPr>
              <a:buClr>
                <a:srgbClr val="CC0000"/>
              </a:buClr>
              <a:buFontTx/>
              <a:buChar char="•"/>
              <a:defRPr/>
            </a:pPr>
            <a:endParaRPr lang="es-ES_tradnl" sz="1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Clr>
                <a:srgbClr val="CC0000"/>
              </a:buClr>
              <a:buFontTx/>
              <a:buChar char="•"/>
              <a:defRPr/>
            </a:pPr>
            <a:r>
              <a:rPr lang="es-ES_tradnl" sz="5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Falsificación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302787" y="764704"/>
            <a:ext cx="4538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smtClean="0"/>
              <a:t>Pero lo más grave es</a:t>
            </a:r>
            <a:endParaRPr lang="es-VE" sz="3600" dirty="0"/>
          </a:p>
        </p:txBody>
      </p:sp>
    </p:spTree>
    <p:extLst>
      <p:ext uri="{BB962C8B-B14F-4D97-AF65-F5344CB8AC3E}">
        <p14:creationId xmlns:p14="http://schemas.microsoft.com/office/powerpoint/2010/main" val="34864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184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  <p:bldP spid="18438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9" name="Text Box 5"/>
          <p:cNvSpPr txBox="1">
            <a:spLocks noChangeArrowheads="1"/>
          </p:cNvSpPr>
          <p:nvPr/>
        </p:nvSpPr>
        <p:spPr bwMode="auto">
          <a:xfrm>
            <a:off x="2198303" y="3789040"/>
            <a:ext cx="4729179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400" dirty="0"/>
              <a:t>¿De qué se trata </a:t>
            </a:r>
            <a:endParaRPr lang="es-ES" sz="4400" dirty="0" smtClean="0"/>
          </a:p>
          <a:p>
            <a:pPr eaLnBrk="1" hangingPunct="1"/>
            <a:r>
              <a:rPr lang="es-ES" sz="4400" dirty="0" smtClean="0"/>
              <a:t>este </a:t>
            </a:r>
            <a:r>
              <a:rPr lang="es-ES" sz="4400" dirty="0"/>
              <a:t>tema?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327900" y="661489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81609" y="1268760"/>
            <a:ext cx="7362564" cy="938719"/>
          </a:xfrm>
          <a:prstGeom prst="rect">
            <a:avLst/>
          </a:prstGeom>
          <a:solidFill>
            <a:srgbClr val="EDF6F7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>
              <a:defRPr/>
            </a:pPr>
            <a:endParaRPr lang="es-ES" sz="900" b="1" dirty="0"/>
          </a:p>
          <a:p>
            <a:pPr marL="354013" indent="-354013">
              <a:buAutoNum type="romanUcPeriod"/>
              <a:defRPr/>
            </a:pPr>
            <a:r>
              <a:rPr lang="es-ES" sz="3200" b="1" dirty="0" smtClean="0"/>
              <a:t> </a:t>
            </a:r>
            <a:r>
              <a:rPr lang="es-ES" sz="2800" b="1" dirty="0" smtClean="0"/>
              <a:t>La Integridad Académica</a:t>
            </a:r>
            <a:r>
              <a:rPr lang="es-ES" sz="2800" b="1" dirty="0"/>
              <a:t> </a:t>
            </a:r>
            <a:r>
              <a:rPr lang="es-ES" sz="2800" b="1" dirty="0" smtClean="0"/>
              <a:t>en Medicina </a:t>
            </a:r>
          </a:p>
          <a:p>
            <a:pPr>
              <a:defRPr/>
            </a:pPr>
            <a:endParaRPr lang="es-ES" sz="1400" b="1" dirty="0" smtClean="0"/>
          </a:p>
        </p:txBody>
      </p:sp>
      <p:sp>
        <p:nvSpPr>
          <p:cNvPr id="8" name="1 Rectángulo"/>
          <p:cNvSpPr/>
          <p:nvPr/>
        </p:nvSpPr>
        <p:spPr>
          <a:xfrm>
            <a:off x="2982170" y="2369414"/>
            <a:ext cx="316144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s-ES" sz="2400" dirty="0" smtClean="0">
                <a:solidFill>
                  <a:srgbClr val="000000"/>
                </a:solidFill>
              </a:rPr>
              <a:t>7 noviembre </a:t>
            </a:r>
            <a:r>
              <a:rPr lang="es-ES" sz="2400" dirty="0">
                <a:solidFill>
                  <a:srgbClr val="000000"/>
                </a:solidFill>
              </a:rPr>
              <a:t>de </a:t>
            </a:r>
            <a:r>
              <a:rPr lang="es-ES" sz="2400" dirty="0" smtClean="0">
                <a:solidFill>
                  <a:srgbClr val="000000"/>
                </a:solidFill>
              </a:rPr>
              <a:t>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149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fill="hold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9" grpId="0"/>
      <p:bldP spid="7" grpId="0" animBg="1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4"/>
          <p:cNvSpPr txBox="1">
            <a:spLocks noChangeArrowheads="1"/>
          </p:cNvSpPr>
          <p:nvPr/>
        </p:nvSpPr>
        <p:spPr bwMode="auto">
          <a:xfrm>
            <a:off x="2895600" y="14319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endParaRPr lang="es-ES">
              <a:latin typeface="Arial" pitchFamily="34" charset="0"/>
            </a:endParaRP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3544888" y="1431925"/>
            <a:ext cx="2052637" cy="923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ctr">
              <a:buClr>
                <a:srgbClr val="C00000"/>
              </a:buClr>
              <a:defRPr/>
            </a:pPr>
            <a:r>
              <a:rPr lang="es-ES_tradnl" sz="5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Plagio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2106613" y="2408238"/>
            <a:ext cx="4930775" cy="20399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Apropiación indebida de ideas, palabras, imágenes etc. sin dar el crédito debido al autor</a:t>
            </a:r>
          </a:p>
          <a:p>
            <a:pPr>
              <a:defRPr/>
            </a:pPr>
            <a:endParaRPr lang="es-ES_tradnl" sz="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Es </a:t>
            </a:r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hacer creer</a:t>
            </a: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al lector que el material es propio</a:t>
            </a: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4183063" y="4437063"/>
            <a:ext cx="295275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Texas Heart Institute. CME Ethics: Copyright, Plagiarism and the Internet.2009 </a:t>
            </a: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712709" y="662484"/>
            <a:ext cx="1962396" cy="646331"/>
          </a:xfrm>
          <a:prstGeom prst="rect">
            <a:avLst/>
          </a:prstGeom>
          <a:solidFill>
            <a:srgbClr val="FFE5EE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</a:t>
            </a:r>
            <a:r>
              <a:rPr lang="es-ES_tradnl" sz="36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TRÍO</a:t>
            </a:r>
            <a:endParaRPr lang="es-ES_tradnl" sz="36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2555875" y="4967288"/>
            <a:ext cx="4030663" cy="14335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8800" b="1" dirty="0">
                <a:solidFill>
                  <a:srgbClr val="CC0000"/>
                </a:solidFill>
              </a:rPr>
              <a:t>ROBAR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051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" dur="2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animBg="1"/>
      <p:bldP spid="24584" grpId="0"/>
      <p:bldP spid="24589" grpId="0"/>
      <p:bldP spid="2459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1213780" y="2061576"/>
            <a:ext cx="2228495" cy="1077218"/>
          </a:xfrm>
          <a:prstGeom prst="rect">
            <a:avLst/>
          </a:prstGeom>
          <a:solidFill>
            <a:srgbClr val="FF704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3200">
                <a:solidFill>
                  <a:srgbClr val="000000"/>
                </a:solidFill>
              </a:rPr>
              <a:t>Plagio </a:t>
            </a:r>
          </a:p>
          <a:p>
            <a:pPr eaLnBrk="1" hangingPunct="1"/>
            <a:r>
              <a:rPr lang="es-ES_tradnl" sz="3200">
                <a:solidFill>
                  <a:srgbClr val="000000"/>
                </a:solidFill>
              </a:rPr>
              <a:t>intencional</a:t>
            </a:r>
          </a:p>
        </p:txBody>
      </p:sp>
      <p:sp>
        <p:nvSpPr>
          <p:cNvPr id="108551" name="Text Box 7"/>
          <p:cNvSpPr txBox="1">
            <a:spLocks noChangeArrowheads="1"/>
          </p:cNvSpPr>
          <p:nvPr/>
        </p:nvSpPr>
        <p:spPr bwMode="auto">
          <a:xfrm>
            <a:off x="4139952" y="2060848"/>
            <a:ext cx="234711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3200" dirty="0">
                <a:solidFill>
                  <a:srgbClr val="000000"/>
                </a:solidFill>
              </a:rPr>
              <a:t>Conducta </a:t>
            </a:r>
          </a:p>
          <a:p>
            <a:pPr algn="l" eaLnBrk="1" hangingPunct="1"/>
            <a:r>
              <a:rPr lang="es-ES_tradnl" sz="3200" dirty="0">
                <a:solidFill>
                  <a:srgbClr val="000000"/>
                </a:solidFill>
              </a:rPr>
              <a:t>deshonesta</a:t>
            </a:r>
          </a:p>
        </p:txBody>
      </p:sp>
      <p:sp>
        <p:nvSpPr>
          <p:cNvPr id="108552" name="Text Box 8"/>
          <p:cNvSpPr txBox="1">
            <a:spLocks noChangeArrowheads="1"/>
          </p:cNvSpPr>
          <p:nvPr/>
        </p:nvSpPr>
        <p:spPr bwMode="auto">
          <a:xfrm>
            <a:off x="4246844" y="3815907"/>
            <a:ext cx="28119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2400">
                <a:solidFill>
                  <a:srgbClr val="000000"/>
                </a:solidFill>
              </a:rPr>
              <a:t>Ignorancia</a:t>
            </a:r>
          </a:p>
          <a:p>
            <a:pPr algn="l" eaLnBrk="1" hangingPunct="1"/>
            <a:r>
              <a:rPr lang="es-ES_tradnl" sz="2400">
                <a:solidFill>
                  <a:srgbClr val="000000"/>
                </a:solidFill>
              </a:rPr>
              <a:t>Irresponsabilidad </a:t>
            </a:r>
          </a:p>
          <a:p>
            <a:pPr algn="l" eaLnBrk="1" hangingPunct="1"/>
            <a:r>
              <a:rPr lang="es-ES_tradnl" sz="2400">
                <a:solidFill>
                  <a:srgbClr val="000000"/>
                </a:solidFill>
              </a:rPr>
              <a:t>de supervisores</a:t>
            </a:r>
          </a:p>
        </p:txBody>
      </p:sp>
      <p:sp>
        <p:nvSpPr>
          <p:cNvPr id="108556" name="Rectangle 12"/>
          <p:cNvSpPr>
            <a:spLocks noChangeArrowheads="1"/>
          </p:cNvSpPr>
          <p:nvPr/>
        </p:nvSpPr>
        <p:spPr bwMode="auto">
          <a:xfrm>
            <a:off x="899592" y="3692797"/>
            <a:ext cx="2856872" cy="1446550"/>
          </a:xfrm>
          <a:prstGeom prst="rect">
            <a:avLst/>
          </a:prstGeom>
          <a:solidFill>
            <a:srgbClr val="C6C6EC"/>
          </a:solidFill>
          <a:ln w="952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s-ES_tradnl" sz="4400">
                <a:solidFill>
                  <a:srgbClr val="000000"/>
                </a:solidFill>
              </a:rPr>
              <a:t>Plagio </a:t>
            </a:r>
          </a:p>
          <a:p>
            <a:r>
              <a:rPr lang="es-ES_tradnl" sz="4400">
                <a:solidFill>
                  <a:srgbClr val="000000"/>
                </a:solidFill>
              </a:rPr>
              <a:t>accidental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6914816" y="2204864"/>
            <a:ext cx="15456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TRIO</a:t>
            </a:r>
            <a:endParaRPr lang="es-VE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948264" y="4017258"/>
            <a:ext cx="15456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TRIO</a:t>
            </a:r>
            <a:endParaRPr lang="es-VE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110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0" grpId="0" animBg="1"/>
      <p:bldP spid="108551" grpId="0"/>
      <p:bldP spid="108552" grpId="0"/>
      <p:bldP spid="108556" grpId="0" animBg="1"/>
      <p:bldP spid="2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1591866" y="2090172"/>
            <a:ext cx="5958682" cy="3108543"/>
          </a:xfrm>
          <a:prstGeom prst="rect">
            <a:avLst/>
          </a:prstGeom>
          <a:solidFill>
            <a:srgbClr val="FFFFCC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dist="35921" dir="2700000" algn="ctr" rotWithShape="0">
              <a:srgbClr val="96001D"/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es-ES_tradnl" sz="800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s-ES_tradnl" sz="2800" dirty="0" smtClean="0">
                <a:solidFill>
                  <a:srgbClr val="000000"/>
                </a:solidFill>
              </a:rPr>
              <a:t>Se </a:t>
            </a:r>
            <a:r>
              <a:rPr lang="es-ES_tradnl" sz="2800" dirty="0">
                <a:solidFill>
                  <a:srgbClr val="000000"/>
                </a:solidFill>
              </a:rPr>
              <a:t>ignora </a:t>
            </a:r>
            <a:endParaRPr lang="es-ES_tradnl" sz="2800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s-ES_tradnl" sz="2800" dirty="0" smtClean="0">
                <a:solidFill>
                  <a:srgbClr val="000000"/>
                </a:solidFill>
              </a:rPr>
              <a:t>la </a:t>
            </a:r>
            <a:r>
              <a:rPr lang="es-ES_tradnl" sz="2800" dirty="0">
                <a:solidFill>
                  <a:srgbClr val="000000"/>
                </a:solidFill>
              </a:rPr>
              <a:t>gravedad del plagio,</a:t>
            </a:r>
          </a:p>
          <a:p>
            <a:pPr eaLnBrk="1" hangingPunct="1"/>
            <a:r>
              <a:rPr lang="es-ES_tradnl" sz="2800" dirty="0">
                <a:solidFill>
                  <a:srgbClr val="000000"/>
                </a:solidFill>
              </a:rPr>
              <a:t> como una falta de honestidad </a:t>
            </a:r>
            <a:r>
              <a:rPr lang="es-ES_tradnl" sz="2800" dirty="0" smtClean="0">
                <a:solidFill>
                  <a:srgbClr val="000000"/>
                </a:solidFill>
              </a:rPr>
              <a:t>y </a:t>
            </a:r>
            <a:endParaRPr lang="es-ES_tradnl" sz="2800" dirty="0">
              <a:solidFill>
                <a:srgbClr val="000000"/>
              </a:solidFill>
            </a:endParaRPr>
          </a:p>
          <a:p>
            <a:pPr eaLnBrk="1" hangingPunct="1"/>
            <a:r>
              <a:rPr lang="es-ES_tradnl" sz="2800" dirty="0">
                <a:solidFill>
                  <a:srgbClr val="000000"/>
                </a:solidFill>
              </a:rPr>
              <a:t>como una conducta </a:t>
            </a:r>
            <a:r>
              <a:rPr lang="es-ES_tradnl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s-ES_tradnl" sz="2800" dirty="0">
                <a:solidFill>
                  <a:srgbClr val="000000"/>
                </a:solidFill>
              </a:rPr>
              <a:t> profesional</a:t>
            </a:r>
          </a:p>
          <a:p>
            <a:pPr eaLnBrk="1" hangingPunct="1"/>
            <a:endParaRPr lang="es-ES_tradnl" sz="1200" dirty="0">
              <a:solidFill>
                <a:srgbClr val="000000"/>
              </a:solidFill>
            </a:endParaRPr>
          </a:p>
          <a:p>
            <a:pPr eaLnBrk="1" hangingPunct="1"/>
            <a:r>
              <a:rPr lang="es-ES_tradnl" sz="2800" dirty="0">
                <a:solidFill>
                  <a:srgbClr val="000000"/>
                </a:solidFill>
              </a:rPr>
              <a:t>tanto en </a:t>
            </a:r>
            <a:r>
              <a:rPr lang="es-ES_tradnl" sz="2800" b="1" dirty="0">
                <a:solidFill>
                  <a:srgbClr val="000000"/>
                </a:solidFill>
              </a:rPr>
              <a:t>estudiantes</a:t>
            </a:r>
            <a:r>
              <a:rPr lang="es-ES_tradnl" sz="2800" dirty="0">
                <a:solidFill>
                  <a:srgbClr val="000000"/>
                </a:solidFill>
              </a:rPr>
              <a:t> </a:t>
            </a:r>
            <a:endParaRPr lang="es-ES_tradnl" sz="2800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s-ES_tradnl" sz="2800" dirty="0" smtClean="0">
                <a:solidFill>
                  <a:srgbClr val="000000"/>
                </a:solidFill>
              </a:rPr>
              <a:t>como </a:t>
            </a:r>
            <a:r>
              <a:rPr lang="es-ES_tradnl" sz="2800" dirty="0">
                <a:solidFill>
                  <a:srgbClr val="000000"/>
                </a:solidFill>
              </a:rPr>
              <a:t>en </a:t>
            </a:r>
            <a:r>
              <a:rPr lang="es-ES_tradnl" sz="2800" b="1" dirty="0">
                <a:solidFill>
                  <a:srgbClr val="000000"/>
                </a:solidFill>
              </a:rPr>
              <a:t>profesores </a:t>
            </a:r>
            <a:endParaRPr lang="es-ES_tradnl" sz="2800" b="1" dirty="0" smtClean="0">
              <a:solidFill>
                <a:srgbClr val="000000"/>
              </a:solidFill>
            </a:endParaRPr>
          </a:p>
          <a:p>
            <a:pPr eaLnBrk="1" hangingPunct="1"/>
            <a:endParaRPr lang="es-ES_tradnl" sz="800" b="1" dirty="0">
              <a:solidFill>
                <a:srgbClr val="000000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164288" y="6453336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09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2625725" y="1772816"/>
            <a:ext cx="3944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buClr>
                <a:srgbClr val="C00000"/>
              </a:buClr>
              <a:defRPr/>
            </a:pPr>
            <a:r>
              <a:rPr lang="es-ES_tradnl" sz="5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Fabricación</a:t>
            </a:r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1858963" y="2714884"/>
            <a:ext cx="5477782" cy="198515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Fabricar resultados de experimentos</a:t>
            </a:r>
          </a:p>
          <a:p>
            <a:pPr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Fabricar citas inexistentes</a:t>
            </a:r>
          </a:p>
          <a:p>
            <a:pPr>
              <a:defRPr/>
            </a:pPr>
            <a:endParaRPr lang="es-ES_tradnl" sz="9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Fabricar artículos </a:t>
            </a: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inexistentes</a:t>
            </a:r>
          </a:p>
          <a:p>
            <a:pPr>
              <a:defRPr/>
            </a:pPr>
            <a:endParaRPr lang="es-ES_tradnl" sz="9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Fabricar árbitros inexistentes</a:t>
            </a:r>
            <a:endParaRPr lang="es-ES_tradnl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1665288" y="4700043"/>
            <a:ext cx="5811837" cy="1311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8000" b="1" dirty="0">
                <a:solidFill>
                  <a:srgbClr val="CC0000"/>
                </a:solidFill>
              </a:rPr>
              <a:t>INVENTAR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877765" y="692696"/>
            <a:ext cx="1962396" cy="646331"/>
          </a:xfrm>
          <a:prstGeom prst="rect">
            <a:avLst/>
          </a:prstGeom>
          <a:solidFill>
            <a:srgbClr val="FFE5EE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</a:t>
            </a:r>
            <a:r>
              <a:rPr lang="es-ES_tradnl" sz="36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TRÍO</a:t>
            </a:r>
            <a:endParaRPr lang="es-ES_tradnl" sz="36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132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" dur="20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6" grpId="0"/>
      <p:bldP spid="3380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438400" y="1905000"/>
            <a:ext cx="42719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buClr>
                <a:srgbClr val="C00000"/>
              </a:buClr>
              <a:defRPr/>
            </a:pPr>
            <a:r>
              <a:rPr lang="es-ES_tradnl" sz="5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Falsificación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1628775" y="3048000"/>
            <a:ext cx="5916613" cy="1492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Falsificar textos, documentos, CV, notas</a:t>
            </a:r>
          </a:p>
          <a:p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Falsificar historias médicas</a:t>
            </a:r>
          </a:p>
          <a:p>
            <a:r>
              <a:rPr lang="es-ES_tradnl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Falsificar investigaciones:</a:t>
            </a:r>
          </a:p>
          <a:p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s-ES_tradnl" sz="20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Ej</a:t>
            </a:r>
            <a:r>
              <a:rPr lang="es-ES_tradnl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 eliminar o agregar puntos en gráficos 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1362075" y="4572000"/>
            <a:ext cx="6450013" cy="1311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8000" b="1" dirty="0">
                <a:solidFill>
                  <a:srgbClr val="CC0000"/>
                </a:solidFill>
              </a:rPr>
              <a:t>MANIPULAR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034927" y="838200"/>
            <a:ext cx="1962396" cy="646331"/>
          </a:xfrm>
          <a:prstGeom prst="rect">
            <a:avLst/>
          </a:prstGeom>
          <a:solidFill>
            <a:srgbClr val="FFE5EE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36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TRIO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89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4" dur="2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  <p:bldP spid="348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505075" y="2006316"/>
            <a:ext cx="41338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s-ES_tradnl" sz="2800" dirty="0"/>
              <a:t>Pequeño o grande </a:t>
            </a:r>
          </a:p>
          <a:p>
            <a:pPr algn="ctr"/>
            <a:r>
              <a:rPr lang="es-ES_tradnl" sz="2800" dirty="0"/>
              <a:t>Intencional o accidental</a:t>
            </a: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1403648" y="3357563"/>
            <a:ext cx="6593472" cy="212365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_tradnl" sz="7200" b="1" dirty="0" smtClean="0">
                <a:solidFill>
                  <a:srgbClr val="CC0000"/>
                </a:solidFill>
              </a:rPr>
              <a:t> </a:t>
            </a:r>
            <a:r>
              <a:rPr lang="es-ES_tradnl" sz="6600" b="1" dirty="0" smtClean="0">
                <a:solidFill>
                  <a:srgbClr val="CC0000"/>
                </a:solidFill>
              </a:rPr>
              <a:t>INACEPTABLE</a:t>
            </a:r>
          </a:p>
          <a:p>
            <a:pPr algn="ctr">
              <a:defRPr/>
            </a:pPr>
            <a:r>
              <a:rPr lang="es-ES_tradnl" sz="6000" b="1" dirty="0">
                <a:solidFill>
                  <a:srgbClr val="CC0000"/>
                </a:solidFill>
              </a:rPr>
              <a:t>e</a:t>
            </a:r>
            <a:r>
              <a:rPr lang="es-ES_tradnl" sz="6000" b="1" dirty="0" smtClean="0">
                <a:solidFill>
                  <a:srgbClr val="CC0000"/>
                </a:solidFill>
              </a:rPr>
              <a:t>n la academia</a:t>
            </a:r>
            <a:endParaRPr lang="es-ES_tradnl" sz="6000" b="1" dirty="0">
              <a:solidFill>
                <a:srgbClr val="CC0000"/>
              </a:solidFill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3394434" y="904174"/>
            <a:ext cx="2355132" cy="769441"/>
          </a:xfrm>
          <a:prstGeom prst="rect">
            <a:avLst/>
          </a:prstGeom>
          <a:solidFill>
            <a:srgbClr val="FFE5EE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</a:t>
            </a:r>
            <a:r>
              <a:rPr lang="es-ES_tradnl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TRÍO</a:t>
            </a:r>
            <a:endParaRPr lang="es-ES_tradnl" sz="44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6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155" decel="100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155" decel="100000"/>
                                        <p:tgtEl>
                                          <p:spTgt spid="194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1155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155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/>
      <p:bldP spid="1946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265920" y="2067088"/>
            <a:ext cx="4612160" cy="2723823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endParaRPr lang="es-VE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todo esto, tal vez</a:t>
            </a:r>
          </a:p>
          <a:p>
            <a:r>
              <a:rPr lang="es-VE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 buena fe,</a:t>
            </a:r>
          </a:p>
          <a:p>
            <a:endParaRPr lang="es-VE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pero se demuestra</a:t>
            </a:r>
          </a:p>
          <a:p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ignorancia</a:t>
            </a:r>
          </a:p>
          <a:p>
            <a:endParaRPr lang="es-VE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699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395536" y="351526"/>
            <a:ext cx="2375018" cy="830997"/>
          </a:xfrm>
          <a:prstGeom prst="rect">
            <a:avLst/>
          </a:prstGeom>
          <a:solidFill>
            <a:srgbClr val="FFFFCC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dirty="0" smtClean="0"/>
              <a:t>Frecuencia de Deshonestidad</a:t>
            </a:r>
          </a:p>
        </p:txBody>
      </p:sp>
      <p:sp>
        <p:nvSpPr>
          <p:cNvPr id="144390" name="Text Box 6"/>
          <p:cNvSpPr txBox="1">
            <a:spLocks noChangeArrowheads="1"/>
          </p:cNvSpPr>
          <p:nvPr/>
        </p:nvSpPr>
        <p:spPr bwMode="auto">
          <a:xfrm>
            <a:off x="2472082" y="1950704"/>
            <a:ext cx="4199836" cy="523220"/>
          </a:xfrm>
          <a:prstGeom prst="rect">
            <a:avLst/>
          </a:prstGeom>
          <a:solidFill>
            <a:srgbClr val="C1EA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Opinión de Estudiantes</a:t>
            </a:r>
          </a:p>
        </p:txBody>
      </p:sp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526153" y="2814021"/>
            <a:ext cx="8110537" cy="3032125"/>
          </a:xfrm>
          <a:prstGeom prst="rect">
            <a:avLst/>
          </a:prstGeom>
          <a:solidFill>
            <a:srgbClr val="FFE7F3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   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NUNCA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(%)</a:t>
            </a: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MAS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DE 5 VECES (%)</a:t>
            </a:r>
            <a:endParaRPr lang="es-ES" sz="16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</a:t>
            </a:r>
            <a:r>
              <a:rPr lang="es-ES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Faltas propias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OTROS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es-ES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Faltas </a:t>
            </a:r>
            <a:r>
              <a:rPr lang="es-ES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propias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OTROS</a:t>
            </a:r>
            <a:endParaRPr lang="es-ES" sz="1600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Uso de “chuletas”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88.0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44.0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2.7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18.7</a:t>
            </a:r>
          </a:p>
          <a:p>
            <a:pPr algn="l" eaLnBrk="1" hangingPunct="1">
              <a:defRPr/>
            </a:pPr>
            <a:endParaRPr lang="es-ES" sz="16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" sz="1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Uso celular en exámenes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82.0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48.0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2.7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17.3</a:t>
            </a:r>
          </a:p>
          <a:p>
            <a:pPr algn="l" eaLnBrk="1" hangingPunct="1">
              <a:defRPr/>
            </a:pPr>
            <a:endParaRPr lang="es-ES" sz="16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Pagar por un trabajo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81.3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21.3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1.3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25.3 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 eaLnBrk="1" hangingPunct="1">
              <a:defRPr/>
            </a:pP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l" eaLnBrk="1" hangingPunct="1">
              <a:defRPr/>
            </a:pP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Presentar por otro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82.0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54.7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2.7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9.5</a:t>
            </a:r>
          </a:p>
          <a:p>
            <a:pPr algn="l" eaLnBrk="1" hangingPunct="1">
              <a:defRPr/>
            </a:pPr>
            <a:endParaRPr lang="es-ES" sz="16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 eaLnBrk="1" hangingPunct="1">
              <a:defRPr/>
            </a:pPr>
            <a:r>
              <a:rPr lang="es-ES" sz="1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Falsear datos en trabajo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82.8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38.7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2.7</a:t>
            </a:r>
            <a:r>
              <a:rPr lang="es-ES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</a:t>
            </a:r>
            <a:r>
              <a:rPr lang="es-ES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16.6</a:t>
            </a:r>
            <a:r>
              <a:rPr lang="es-ES" sz="1600" b="1" dirty="0" smtClean="0"/>
              <a:t> </a:t>
            </a:r>
            <a:endParaRPr lang="es-ES_tradnl" sz="1600" b="1" dirty="0" smtClean="0"/>
          </a:p>
        </p:txBody>
      </p:sp>
      <p:sp>
        <p:nvSpPr>
          <p:cNvPr id="162830" name="Text Box 14"/>
          <p:cNvSpPr txBox="1">
            <a:spLocks noChangeArrowheads="1"/>
          </p:cNvSpPr>
          <p:nvPr/>
        </p:nvSpPr>
        <p:spPr bwMode="auto">
          <a:xfrm>
            <a:off x="1879605" y="5876925"/>
            <a:ext cx="53832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dirty="0" smtClean="0"/>
              <a:t>X. Páez. Encuesta </a:t>
            </a:r>
            <a:r>
              <a:rPr lang="es-ES" sz="1400" dirty="0"/>
              <a:t>estudiantes medicina ULA mayo 2012 (n=75)</a:t>
            </a:r>
          </a:p>
        </p:txBody>
      </p:sp>
      <p:sp>
        <p:nvSpPr>
          <p:cNvPr id="162831" name="Rectangle 15"/>
          <p:cNvSpPr>
            <a:spLocks noChangeArrowheads="1"/>
          </p:cNvSpPr>
          <p:nvPr/>
        </p:nvSpPr>
        <p:spPr bwMode="auto">
          <a:xfrm>
            <a:off x="3752837" y="382303"/>
            <a:ext cx="1611339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¡Aquí</a:t>
            </a:r>
            <a:r>
              <a:rPr lang="es-ES_tradnl" sz="4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  <p:sp>
        <p:nvSpPr>
          <p:cNvPr id="162832" name="Rectangle 16"/>
          <p:cNvSpPr>
            <a:spLocks noChangeArrowheads="1"/>
          </p:cNvSpPr>
          <p:nvPr/>
        </p:nvSpPr>
        <p:spPr bwMode="auto">
          <a:xfrm>
            <a:off x="5702043" y="2814022"/>
            <a:ext cx="2912562" cy="30321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s-VE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2017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27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628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0" grpId="0" animBg="1"/>
      <p:bldP spid="144392" grpId="0" animBg="1"/>
      <p:bldP spid="162831" grpId="0"/>
      <p:bldP spid="16283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1423392" y="2464608"/>
            <a:ext cx="659507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dirty="0" smtClean="0"/>
              <a:t>          Todas                      </a:t>
            </a:r>
            <a:r>
              <a:rPr lang="es-ES" sz="2400" b="1" dirty="0" smtClean="0">
                <a:solidFill>
                  <a:srgbClr val="0000CC"/>
                </a:solidFill>
              </a:rPr>
              <a:t>Propias</a:t>
            </a:r>
            <a:r>
              <a:rPr lang="es-ES" b="1" dirty="0" smtClean="0"/>
              <a:t>       </a:t>
            </a:r>
            <a:r>
              <a:rPr lang="es-ES" sz="2400" b="1" dirty="0">
                <a:solidFill>
                  <a:srgbClr val="C00000"/>
                </a:solidFill>
              </a:rPr>
              <a:t>En </a:t>
            </a:r>
            <a:r>
              <a:rPr lang="es-ES" sz="2400" b="1" dirty="0" smtClean="0">
                <a:solidFill>
                  <a:srgbClr val="C00000"/>
                </a:solidFill>
              </a:rPr>
              <a:t>Otros</a:t>
            </a:r>
          </a:p>
          <a:p>
            <a:r>
              <a:rPr lang="es-ES" dirty="0" smtClean="0"/>
              <a:t>las conductas                 %                       % </a:t>
            </a:r>
            <a:endParaRPr lang="es-ES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639888" y="3494088"/>
            <a:ext cx="60721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1-5 veces                  </a:t>
            </a:r>
            <a:r>
              <a:rPr lang="es-ES" sz="2400" b="1"/>
              <a:t>28,9          46,0</a:t>
            </a:r>
            <a:r>
              <a:rPr lang="es-ES" sz="2400"/>
              <a:t>  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425575" y="4167188"/>
            <a:ext cx="61706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/>
              <a:t>Más de 5 veces             </a:t>
            </a:r>
            <a:r>
              <a:rPr lang="es-ES" sz="2400" b="1"/>
              <a:t>5,6 </a:t>
            </a:r>
            <a:r>
              <a:rPr lang="es-ES" sz="2400"/>
              <a:t>             </a:t>
            </a:r>
            <a:r>
              <a:rPr lang="es-ES" sz="2400" b="1"/>
              <a:t>24,4</a:t>
            </a:r>
            <a:r>
              <a:rPr lang="es-ES" sz="2400"/>
              <a:t> </a:t>
            </a:r>
          </a:p>
        </p:txBody>
      </p:sp>
      <p:sp>
        <p:nvSpPr>
          <p:cNvPr id="28678" name="Line 15"/>
          <p:cNvSpPr>
            <a:spLocks noChangeShapeType="1"/>
          </p:cNvSpPr>
          <p:nvPr/>
        </p:nvSpPr>
        <p:spPr bwMode="auto">
          <a:xfrm>
            <a:off x="1081088" y="3230563"/>
            <a:ext cx="7123112" cy="1905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679" name="Line 16"/>
          <p:cNvSpPr>
            <a:spLocks noChangeShapeType="1"/>
          </p:cNvSpPr>
          <p:nvPr/>
        </p:nvSpPr>
        <p:spPr bwMode="auto">
          <a:xfrm>
            <a:off x="1044575" y="5632450"/>
            <a:ext cx="7159625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8680" name="Line 17"/>
          <p:cNvSpPr>
            <a:spLocks noChangeShapeType="1"/>
          </p:cNvSpPr>
          <p:nvPr/>
        </p:nvSpPr>
        <p:spPr bwMode="auto">
          <a:xfrm>
            <a:off x="1081088" y="2438400"/>
            <a:ext cx="7123112" cy="1588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1536700" y="4672013"/>
            <a:ext cx="6615113" cy="914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800" dirty="0"/>
              <a:t>1 o más veces</a:t>
            </a:r>
            <a:r>
              <a:rPr lang="es-ES" sz="2400" dirty="0"/>
              <a:t>      </a:t>
            </a:r>
            <a:r>
              <a:rPr lang="es-ES" sz="5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34,5</a:t>
            </a:r>
            <a:r>
              <a:rPr lang="es-E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E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s-ES" sz="5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70,4</a:t>
            </a:r>
            <a:r>
              <a:rPr lang="es-ES" sz="5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2375756" y="1660270"/>
            <a:ext cx="4392487" cy="461665"/>
          </a:xfrm>
          <a:prstGeom prst="rect">
            <a:avLst/>
          </a:prstGeom>
          <a:solidFill>
            <a:srgbClr val="FFFFCC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400" dirty="0" smtClean="0"/>
              <a:t>Frecuencia de Deshonestidad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39052" y="539096"/>
            <a:ext cx="1611339" cy="707886"/>
          </a:xfrm>
          <a:prstGeom prst="rect">
            <a:avLst/>
          </a:prstGeom>
          <a:solidFill>
            <a:srgbClr val="C1EA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000" dirty="0" smtClean="0"/>
              <a:t>Opinión de </a:t>
            </a:r>
          </a:p>
          <a:p>
            <a:pPr eaLnBrk="1" hangingPunct="1">
              <a:defRPr/>
            </a:pPr>
            <a:r>
              <a:rPr lang="es-ES_tradnl" sz="2000" dirty="0" smtClean="0"/>
              <a:t>Estudiantes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835508" y="5766707"/>
            <a:ext cx="547457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dirty="0" smtClean="0"/>
              <a:t>X. Páez. Encuesta </a:t>
            </a:r>
            <a:r>
              <a:rPr lang="es-ES" sz="1400" dirty="0"/>
              <a:t>estudiantes medicina ULA mayo 2012 (n=75)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7236296" y="652534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27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413250" y="2603153"/>
            <a:ext cx="41211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 Relevante</a:t>
            </a:r>
            <a:r>
              <a:rPr lang="es-ES" b="1" dirty="0"/>
              <a:t>    Muy poco </a:t>
            </a:r>
            <a:r>
              <a:rPr lang="es-ES" b="1" dirty="0" smtClean="0"/>
              <a:t>          </a:t>
            </a:r>
          </a:p>
          <a:p>
            <a:r>
              <a:rPr lang="es-ES" b="1" dirty="0" smtClean="0"/>
              <a:t>                relevante</a:t>
            </a:r>
            <a:r>
              <a:rPr lang="es-ES" dirty="0" smtClean="0"/>
              <a:t> </a:t>
            </a:r>
            <a:endParaRPr lang="es-ES" dirty="0"/>
          </a:p>
          <a:p>
            <a:r>
              <a:rPr lang="es-ES" sz="1400" b="1" dirty="0"/>
              <a:t> </a:t>
            </a:r>
            <a:r>
              <a:rPr lang="es-ES" sz="1400" b="1" dirty="0" smtClean="0"/>
              <a:t> </a:t>
            </a:r>
            <a:r>
              <a:rPr lang="es-ES" sz="1400" b="1" dirty="0"/>
              <a:t>% (n)             </a:t>
            </a:r>
            <a:r>
              <a:rPr lang="es-ES" sz="1400" b="1" dirty="0" smtClean="0"/>
              <a:t> </a:t>
            </a:r>
            <a:r>
              <a:rPr lang="es-ES" sz="1400" b="1" dirty="0"/>
              <a:t>% (n)</a:t>
            </a:r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5148064" y="3616623"/>
            <a:ext cx="2654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 dirty="0"/>
              <a:t>74,7</a:t>
            </a:r>
            <a:r>
              <a:rPr lang="es-ES" dirty="0"/>
              <a:t> </a:t>
            </a:r>
            <a:r>
              <a:rPr lang="es-ES" sz="1600" dirty="0"/>
              <a:t>(56)        </a:t>
            </a:r>
            <a:r>
              <a:rPr lang="es-ES" dirty="0"/>
              <a:t>12,0 </a:t>
            </a:r>
            <a:r>
              <a:rPr lang="es-ES" sz="1600" dirty="0"/>
              <a:t>(9)</a:t>
            </a:r>
          </a:p>
        </p:txBody>
      </p:sp>
      <p:sp>
        <p:nvSpPr>
          <p:cNvPr id="29702" name="Line 19"/>
          <p:cNvSpPr>
            <a:spLocks noChangeShapeType="1"/>
          </p:cNvSpPr>
          <p:nvPr/>
        </p:nvSpPr>
        <p:spPr bwMode="auto">
          <a:xfrm>
            <a:off x="749300" y="2572990"/>
            <a:ext cx="76327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1044971" y="3336578"/>
            <a:ext cx="388706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A50021"/>
              </a:buClr>
              <a:buFont typeface="Wingdings" pitchFamily="2" charset="2"/>
              <a:buNone/>
            </a:pPr>
            <a:endParaRPr lang="es-ES" sz="1000" b="1" dirty="0"/>
          </a:p>
          <a:p>
            <a:pPr algn="l">
              <a:buClr>
                <a:srgbClr val="A50021"/>
              </a:buClr>
              <a:buFont typeface="Wingdings" pitchFamily="2" charset="2"/>
              <a:buChar char="§"/>
            </a:pPr>
            <a:r>
              <a:rPr lang="es-ES" sz="1600" b="1" dirty="0"/>
              <a:t> 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</a:t>
            </a:r>
            <a:r>
              <a:rPr lang="es-E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saber</a:t>
            </a: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cómo hacer </a:t>
            </a:r>
          </a:p>
          <a:p>
            <a:pPr algn="l">
              <a:buClr>
                <a:srgbClr val="A50021"/>
              </a:buClr>
              <a:buFont typeface="Wingdings" pitchFamily="2" charset="2"/>
              <a:buNone/>
            </a:pP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los trabajos académicos</a:t>
            </a:r>
          </a:p>
          <a:p>
            <a:pPr>
              <a:buClr>
                <a:srgbClr val="A50021"/>
              </a:buClr>
              <a:buFont typeface="Wingdings" pitchFamily="2" charset="2"/>
              <a:buChar char="§"/>
            </a:pPr>
            <a:endParaRPr lang="es-ES" sz="1000" b="1" dirty="0"/>
          </a:p>
          <a:p>
            <a:pPr algn="l">
              <a:buClr>
                <a:srgbClr val="A50021"/>
              </a:buClr>
            </a:pPr>
            <a:endParaRPr lang="es-ES" dirty="0"/>
          </a:p>
        </p:txBody>
      </p:sp>
      <p:sp>
        <p:nvSpPr>
          <p:cNvPr id="29705" name="Line 26"/>
          <p:cNvSpPr>
            <a:spLocks noChangeShapeType="1"/>
          </p:cNvSpPr>
          <p:nvPr/>
        </p:nvSpPr>
        <p:spPr bwMode="auto">
          <a:xfrm>
            <a:off x="749300" y="3263553"/>
            <a:ext cx="76327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29706" name="Text Box 27"/>
          <p:cNvSpPr txBox="1">
            <a:spLocks noChangeArrowheads="1"/>
          </p:cNvSpPr>
          <p:nvPr/>
        </p:nvSpPr>
        <p:spPr bwMode="auto">
          <a:xfrm>
            <a:off x="403288" y="3452776"/>
            <a:ext cx="454025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</a:p>
        </p:txBody>
      </p:sp>
      <p:sp>
        <p:nvSpPr>
          <p:cNvPr id="29707" name="Line 28"/>
          <p:cNvSpPr>
            <a:spLocks noChangeShapeType="1"/>
          </p:cNvSpPr>
          <p:nvPr/>
        </p:nvSpPr>
        <p:spPr bwMode="auto">
          <a:xfrm>
            <a:off x="954088" y="3336578"/>
            <a:ext cx="10381" cy="1049973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755650" y="4660017"/>
            <a:ext cx="7632699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880399" y="4921423"/>
            <a:ext cx="53832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400" dirty="0" smtClean="0"/>
              <a:t>X. Páez. Encuesta </a:t>
            </a:r>
            <a:r>
              <a:rPr lang="es-ES" sz="1400" dirty="0"/>
              <a:t>estudiantes medicina ULA mayo 2012 (n=75)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812271" y="1858542"/>
            <a:ext cx="5519460" cy="461665"/>
          </a:xfrm>
          <a:prstGeom prst="rect">
            <a:avLst/>
          </a:prstGeom>
          <a:solidFill>
            <a:srgbClr val="FFFFCC"/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Causas de las Conductas Deshonestas</a:t>
            </a:r>
            <a:endParaRPr lang="es-VE" sz="2400" dirty="0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539052" y="539096"/>
            <a:ext cx="1611339" cy="707886"/>
          </a:xfrm>
          <a:prstGeom prst="rect">
            <a:avLst/>
          </a:prstGeom>
          <a:solidFill>
            <a:srgbClr val="C1EA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000" dirty="0" smtClean="0"/>
              <a:t>Opinión de </a:t>
            </a:r>
          </a:p>
          <a:p>
            <a:pPr eaLnBrk="1" hangingPunct="1">
              <a:defRPr/>
            </a:pPr>
            <a:r>
              <a:rPr lang="es-ES_tradnl" sz="2000" dirty="0" smtClean="0"/>
              <a:t>Estudiantes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236296" y="652534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23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077626" y="6453336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817880" y="2564904"/>
            <a:ext cx="55082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smtClean="0"/>
              <a:t>“En este mundo estamos </a:t>
            </a:r>
          </a:p>
          <a:p>
            <a:r>
              <a:rPr lang="es-VE" sz="3600" dirty="0" smtClean="0"/>
              <a:t>y todos andamos”</a:t>
            </a:r>
            <a:endParaRPr lang="es-VE" sz="3600" dirty="0"/>
          </a:p>
        </p:txBody>
      </p:sp>
      <p:sp>
        <p:nvSpPr>
          <p:cNvPr id="6" name="CuadroTexto 5"/>
          <p:cNvSpPr txBox="1"/>
          <p:nvPr/>
        </p:nvSpPr>
        <p:spPr>
          <a:xfrm>
            <a:off x="4427984" y="4005064"/>
            <a:ext cx="2649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200" dirty="0" smtClean="0"/>
              <a:t>Dicho por un asistente a un taller </a:t>
            </a:r>
          </a:p>
          <a:p>
            <a:pPr algn="r"/>
            <a:r>
              <a:rPr lang="es-VE" sz="1200" dirty="0" smtClean="0"/>
              <a:t>en CDCHTA en 2012</a:t>
            </a:r>
            <a:endParaRPr lang="es-VE" sz="1200" dirty="0"/>
          </a:p>
        </p:txBody>
      </p:sp>
    </p:spTree>
    <p:extLst>
      <p:ext uri="{BB962C8B-B14F-4D97-AF65-F5344CB8AC3E}">
        <p14:creationId xmlns:p14="http://schemas.microsoft.com/office/powerpoint/2010/main" val="268473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/>
          <p:cNvSpPr>
            <a:spLocks noChangeArrowheads="1"/>
          </p:cNvSpPr>
          <p:nvPr/>
        </p:nvSpPr>
        <p:spPr bwMode="auto">
          <a:xfrm>
            <a:off x="2183665" y="2909888"/>
            <a:ext cx="53719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Sí, en secundaria                       </a:t>
            </a:r>
            <a:r>
              <a:rPr lang="es-ES" b="1" dirty="0"/>
              <a:t>34,7</a:t>
            </a:r>
            <a:r>
              <a:rPr lang="es-ES" dirty="0"/>
              <a:t>   </a:t>
            </a:r>
            <a:r>
              <a:rPr lang="es-ES" dirty="0" smtClean="0"/>
              <a:t> (</a:t>
            </a:r>
            <a:r>
              <a:rPr lang="es-ES" dirty="0"/>
              <a:t>26)</a:t>
            </a:r>
          </a:p>
        </p:txBody>
      </p:sp>
      <p:sp>
        <p:nvSpPr>
          <p:cNvPr id="3" name="Rectangle 1027"/>
          <p:cNvSpPr>
            <a:spLocks noChangeArrowheads="1"/>
          </p:cNvSpPr>
          <p:nvPr/>
        </p:nvSpPr>
        <p:spPr bwMode="auto">
          <a:xfrm>
            <a:off x="2419821" y="3276600"/>
            <a:ext cx="4816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Sí, en la universidad                  </a:t>
            </a:r>
            <a:r>
              <a:rPr lang="es-ES" b="1" dirty="0"/>
              <a:t>14,7</a:t>
            </a:r>
            <a:r>
              <a:rPr lang="es-ES" dirty="0"/>
              <a:t>    (11)</a:t>
            </a:r>
          </a:p>
        </p:txBody>
      </p:sp>
      <p:sp>
        <p:nvSpPr>
          <p:cNvPr id="4" name="Rectangle 1028"/>
          <p:cNvSpPr>
            <a:spLocks noChangeArrowheads="1"/>
          </p:cNvSpPr>
          <p:nvPr/>
        </p:nvSpPr>
        <p:spPr bwMode="auto">
          <a:xfrm>
            <a:off x="2484438" y="3708400"/>
            <a:ext cx="4800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dirty="0"/>
              <a:t>Sí, en ambas                              18,7     (14)</a:t>
            </a:r>
          </a:p>
        </p:txBody>
      </p:sp>
      <p:sp>
        <p:nvSpPr>
          <p:cNvPr id="5" name="Rectangle 1029"/>
          <p:cNvSpPr>
            <a:spLocks noChangeArrowheads="1"/>
          </p:cNvSpPr>
          <p:nvPr/>
        </p:nvSpPr>
        <p:spPr bwMode="auto">
          <a:xfrm>
            <a:off x="2180359" y="4140200"/>
            <a:ext cx="53992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2400" b="1" dirty="0"/>
              <a:t>No, creo que nunca   </a:t>
            </a:r>
            <a:r>
              <a:rPr lang="es-ES" sz="2400" b="1" dirty="0" smtClean="0"/>
              <a:t>    </a:t>
            </a:r>
            <a:r>
              <a:rPr lang="es-ES" b="1" dirty="0" smtClean="0"/>
              <a:t>29,3</a:t>
            </a:r>
            <a:r>
              <a:rPr lang="es-ES" dirty="0" smtClean="0"/>
              <a:t>    </a:t>
            </a:r>
            <a:r>
              <a:rPr lang="es-ES" dirty="0"/>
              <a:t>(23)</a:t>
            </a:r>
          </a:p>
        </p:txBody>
      </p:sp>
      <p:sp>
        <p:nvSpPr>
          <p:cNvPr id="6" name="Rectangle 1030"/>
          <p:cNvSpPr>
            <a:spLocks noChangeArrowheads="1"/>
          </p:cNvSpPr>
          <p:nvPr/>
        </p:nvSpPr>
        <p:spPr bwMode="auto">
          <a:xfrm>
            <a:off x="2180359" y="4572000"/>
            <a:ext cx="53992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dirty="0"/>
              <a:t>NC                                       </a:t>
            </a:r>
            <a:r>
              <a:rPr lang="es-ES" dirty="0" smtClean="0"/>
              <a:t>        2,7      (</a:t>
            </a:r>
            <a:r>
              <a:rPr lang="es-ES" dirty="0"/>
              <a:t>2)</a:t>
            </a:r>
          </a:p>
        </p:txBody>
      </p:sp>
      <p:sp>
        <p:nvSpPr>
          <p:cNvPr id="7" name="Rectangle 1031"/>
          <p:cNvSpPr>
            <a:spLocks noChangeArrowheads="1"/>
          </p:cNvSpPr>
          <p:nvPr/>
        </p:nvSpPr>
        <p:spPr bwMode="auto">
          <a:xfrm>
            <a:off x="2378120" y="5013325"/>
            <a:ext cx="52902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dirty="0"/>
              <a:t>Total 		                     </a:t>
            </a:r>
            <a:r>
              <a:rPr lang="es-ES" dirty="0" smtClean="0"/>
              <a:t>100,0     </a:t>
            </a:r>
            <a:r>
              <a:rPr lang="es-ES" dirty="0"/>
              <a:t>(75)</a:t>
            </a:r>
          </a:p>
        </p:txBody>
      </p:sp>
      <p:sp>
        <p:nvSpPr>
          <p:cNvPr id="8" name="Rectangle 1032"/>
          <p:cNvSpPr>
            <a:spLocks noChangeArrowheads="1"/>
          </p:cNvSpPr>
          <p:nvPr/>
        </p:nvSpPr>
        <p:spPr bwMode="auto">
          <a:xfrm>
            <a:off x="941388" y="1758950"/>
            <a:ext cx="7591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2400" dirty="0"/>
              <a:t>¿Le enseñaron </a:t>
            </a:r>
            <a:r>
              <a:rPr lang="es-ES" sz="2400" b="1" u="sng" dirty="0"/>
              <a:t>cómo</a:t>
            </a:r>
            <a:r>
              <a:rPr lang="es-ES" sz="2400" dirty="0"/>
              <a:t> hacer trabajos académicos?</a:t>
            </a:r>
            <a:r>
              <a:rPr lang="es-ES" dirty="0"/>
              <a:t> </a:t>
            </a:r>
          </a:p>
        </p:txBody>
      </p:sp>
      <p:sp>
        <p:nvSpPr>
          <p:cNvPr id="30729" name="Line 1033"/>
          <p:cNvSpPr>
            <a:spLocks noChangeShapeType="1"/>
          </p:cNvSpPr>
          <p:nvPr/>
        </p:nvSpPr>
        <p:spPr bwMode="auto">
          <a:xfrm>
            <a:off x="755650" y="5516563"/>
            <a:ext cx="76327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30" name="Line 1034"/>
          <p:cNvSpPr>
            <a:spLocks noChangeShapeType="1"/>
          </p:cNvSpPr>
          <p:nvPr/>
        </p:nvSpPr>
        <p:spPr bwMode="auto">
          <a:xfrm>
            <a:off x="704850" y="2335213"/>
            <a:ext cx="76327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31" name="Line 1035"/>
          <p:cNvSpPr>
            <a:spLocks noChangeShapeType="1"/>
          </p:cNvSpPr>
          <p:nvPr/>
        </p:nvSpPr>
        <p:spPr bwMode="auto">
          <a:xfrm>
            <a:off x="704850" y="1700915"/>
            <a:ext cx="7632700" cy="0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VE"/>
          </a:p>
        </p:txBody>
      </p:sp>
      <p:sp>
        <p:nvSpPr>
          <p:cNvPr id="30732" name="Rectangle 1036"/>
          <p:cNvSpPr>
            <a:spLocks noChangeArrowheads="1"/>
          </p:cNvSpPr>
          <p:nvPr/>
        </p:nvSpPr>
        <p:spPr bwMode="auto">
          <a:xfrm>
            <a:off x="6170267" y="2496231"/>
            <a:ext cx="1358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b="1" dirty="0"/>
              <a:t>%      (n) </a:t>
            </a:r>
          </a:p>
        </p:txBody>
      </p:sp>
      <p:sp>
        <p:nvSpPr>
          <p:cNvPr id="30733" name="Text Box 1037"/>
          <p:cNvSpPr txBox="1">
            <a:spLocks noChangeArrowheads="1"/>
          </p:cNvSpPr>
          <p:nvPr/>
        </p:nvSpPr>
        <p:spPr bwMode="auto">
          <a:xfrm>
            <a:off x="612775" y="1700213"/>
            <a:ext cx="454025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</a:p>
        </p:txBody>
      </p:sp>
      <p:sp>
        <p:nvSpPr>
          <p:cNvPr id="14" name="Text Box 1038"/>
          <p:cNvSpPr txBox="1">
            <a:spLocks noChangeArrowheads="1"/>
          </p:cNvSpPr>
          <p:nvPr/>
        </p:nvSpPr>
        <p:spPr bwMode="auto">
          <a:xfrm>
            <a:off x="1786070" y="4140200"/>
            <a:ext cx="630301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s-ES" sz="36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" sz="36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 Box 1040"/>
          <p:cNvSpPr txBox="1">
            <a:spLocks noChangeArrowheads="1"/>
          </p:cNvSpPr>
          <p:nvPr/>
        </p:nvSpPr>
        <p:spPr bwMode="auto">
          <a:xfrm>
            <a:off x="1617811" y="5867399"/>
            <a:ext cx="5978525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2400" b="1" dirty="0">
                <a:solidFill>
                  <a:srgbClr val="CC0000"/>
                </a:solidFill>
              </a:rPr>
              <a:t>¿Dónde queda nuestra responsabilidad?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2218079" y="5574450"/>
            <a:ext cx="46554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1200" dirty="0" smtClean="0"/>
              <a:t>X. Páez. Encuesta </a:t>
            </a:r>
            <a:r>
              <a:rPr lang="es-ES" sz="1200" dirty="0"/>
              <a:t>estudiantes medicina ULA mayo 2012 (n=75)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1812270" y="1095127"/>
            <a:ext cx="5519460" cy="461665"/>
          </a:xfrm>
          <a:prstGeom prst="rect">
            <a:avLst/>
          </a:prstGeom>
          <a:solidFill>
            <a:srgbClr val="FFFFCC"/>
          </a:solidFill>
          <a:ln w="28575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Causas de las Conductas Deshonestas</a:t>
            </a:r>
            <a:endParaRPr lang="es-VE" sz="2400" dirty="0"/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7236296" y="652534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261130" y="315180"/>
            <a:ext cx="1611339" cy="707886"/>
          </a:xfrm>
          <a:prstGeom prst="rect">
            <a:avLst/>
          </a:prstGeom>
          <a:solidFill>
            <a:srgbClr val="C1EA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2000" dirty="0" smtClean="0"/>
              <a:t>Opinión de </a:t>
            </a:r>
          </a:p>
          <a:p>
            <a:pPr eaLnBrk="1" hangingPunct="1">
              <a:defRPr/>
            </a:pPr>
            <a:r>
              <a:rPr lang="es-ES_tradnl" sz="2000" dirty="0" smtClean="0"/>
              <a:t>Estudiantes</a:t>
            </a:r>
          </a:p>
        </p:txBody>
      </p:sp>
    </p:spTree>
    <p:extLst>
      <p:ext uri="{BB962C8B-B14F-4D97-AF65-F5344CB8AC3E}">
        <p14:creationId xmlns:p14="http://schemas.microsoft.com/office/powerpoint/2010/main" val="227132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14" grpId="0"/>
      <p:bldP spid="32" grpId="0"/>
      <p:bldP spid="2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614299" y="2160091"/>
            <a:ext cx="5992346" cy="3046988"/>
          </a:xfrm>
          <a:prstGeom prst="rect">
            <a:avLst/>
          </a:prstGeom>
          <a:solidFill>
            <a:srgbClr val="FFFFE1"/>
          </a:solidFill>
          <a:ln>
            <a:solidFill>
              <a:srgbClr val="0000FF"/>
            </a:solidFill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>
              <a:buClr>
                <a:srgbClr val="A50021"/>
              </a:buClr>
              <a:buSzPct val="200000"/>
              <a:buFontTx/>
              <a:buChar char="•"/>
              <a:defRPr/>
            </a:pPr>
            <a:endParaRPr lang="es-ES" sz="1100" dirty="0" smtClean="0"/>
          </a:p>
          <a:p>
            <a:pPr algn="l">
              <a:buClr>
                <a:srgbClr val="A50021"/>
              </a:buClr>
              <a:buSzPct val="200000"/>
              <a:buFontTx/>
              <a:buChar char="•"/>
              <a:defRPr/>
            </a:pPr>
            <a:r>
              <a:rPr lang="es-ES" dirty="0" smtClean="0"/>
              <a:t> ¡</a:t>
            </a:r>
            <a:r>
              <a:rPr lang="es-ES" dirty="0"/>
              <a:t>La deshonestidad en la academia </a:t>
            </a:r>
            <a:r>
              <a:rPr lang="es-ES" dirty="0" smtClean="0"/>
              <a:t>es </a:t>
            </a:r>
            <a:r>
              <a:rPr lang="es-ES" dirty="0"/>
              <a:t>rampante</a:t>
            </a:r>
            <a:r>
              <a:rPr lang="es-ES" sz="2000" dirty="0"/>
              <a:t>!</a:t>
            </a:r>
          </a:p>
          <a:p>
            <a:pPr algn="l">
              <a:buClr>
                <a:srgbClr val="A50021"/>
              </a:buClr>
              <a:buSzPct val="200000"/>
              <a:buFontTx/>
              <a:buChar char="•"/>
              <a:defRPr/>
            </a:pPr>
            <a:endParaRPr lang="es-ES" sz="1000" dirty="0"/>
          </a:p>
          <a:p>
            <a:pPr algn="l">
              <a:buClr>
                <a:srgbClr val="A50021"/>
              </a:buClr>
              <a:buSzPct val="200000"/>
              <a:buFontTx/>
              <a:buChar char="•"/>
              <a:defRPr/>
            </a:pPr>
            <a:r>
              <a:rPr lang="es-ES" dirty="0" smtClean="0"/>
              <a:t> Se </a:t>
            </a:r>
            <a:r>
              <a:rPr lang="es-ES" dirty="0"/>
              <a:t>puede atribuir a que no se enseña </a:t>
            </a:r>
            <a:endParaRPr lang="es-ES" dirty="0" smtClean="0"/>
          </a:p>
          <a:p>
            <a:pPr algn="l">
              <a:buClr>
                <a:srgbClr val="A50021"/>
              </a:buClr>
              <a:buSzPct val="200000"/>
              <a:defRPr/>
            </a:pPr>
            <a:r>
              <a:rPr lang="es-ES" dirty="0"/>
              <a:t> </a:t>
            </a:r>
            <a:r>
              <a:rPr lang="es-ES" dirty="0" smtClean="0"/>
              <a:t>   y/o </a:t>
            </a:r>
            <a:r>
              <a:rPr lang="es-ES" dirty="0"/>
              <a:t>no hay sanciones ni correcciones</a:t>
            </a:r>
          </a:p>
          <a:p>
            <a:pPr algn="l">
              <a:buClr>
                <a:srgbClr val="A50021"/>
              </a:buClr>
              <a:buSzPct val="200000"/>
              <a:buFontTx/>
              <a:buChar char="•"/>
              <a:defRPr/>
            </a:pPr>
            <a:endParaRPr lang="es-ES" sz="1000" dirty="0"/>
          </a:p>
          <a:p>
            <a:pPr algn="l">
              <a:buClr>
                <a:srgbClr val="A50021"/>
              </a:buClr>
              <a:buSzPct val="200000"/>
              <a:buFontTx/>
              <a:buChar char="•"/>
              <a:defRPr/>
            </a:pPr>
            <a:r>
              <a:rPr lang="es-ES" dirty="0" smtClean="0"/>
              <a:t> ¿</a:t>
            </a:r>
            <a:r>
              <a:rPr lang="es-ES" dirty="0"/>
              <a:t>Por qué no </a:t>
            </a:r>
            <a:r>
              <a:rPr lang="es-ES" dirty="0" smtClean="0"/>
              <a:t>hacerlo, </a:t>
            </a:r>
            <a:r>
              <a:rPr lang="es-ES" dirty="0"/>
              <a:t>si hay “beneficios” </a:t>
            </a:r>
          </a:p>
          <a:p>
            <a:pPr algn="l">
              <a:buClr>
                <a:srgbClr val="A50021"/>
              </a:buClr>
              <a:buSzPct val="200000"/>
              <a:defRPr/>
            </a:pPr>
            <a:r>
              <a:rPr lang="es-ES" dirty="0"/>
              <a:t>   </a:t>
            </a:r>
            <a:r>
              <a:rPr lang="es-ES" dirty="0" smtClean="0"/>
              <a:t> sin </a:t>
            </a:r>
            <a:r>
              <a:rPr lang="es-ES" dirty="0"/>
              <a:t>ningún riesgo?</a:t>
            </a:r>
          </a:p>
          <a:p>
            <a:pPr algn="l">
              <a:buClr>
                <a:srgbClr val="A50021"/>
              </a:buClr>
              <a:buSzPct val="200000"/>
              <a:buFontTx/>
              <a:buChar char="•"/>
              <a:defRPr/>
            </a:pPr>
            <a:endParaRPr lang="es-ES" sz="1000" dirty="0"/>
          </a:p>
          <a:p>
            <a:pPr algn="l">
              <a:buClr>
                <a:srgbClr val="A50021"/>
              </a:buClr>
              <a:buSzPct val="200000"/>
              <a:buFontTx/>
              <a:buChar char="•"/>
              <a:defRPr/>
            </a:pPr>
            <a:r>
              <a:rPr lang="es-ES" dirty="0" smtClean="0"/>
              <a:t> ¡</a:t>
            </a:r>
            <a:r>
              <a:rPr lang="es-ES" dirty="0"/>
              <a:t>Se necesita cambios de conducta </a:t>
            </a:r>
            <a:r>
              <a:rPr lang="es-ES" u="sng" dirty="0"/>
              <a:t>urgentes</a:t>
            </a:r>
            <a:r>
              <a:rPr lang="es-ES" dirty="0"/>
              <a:t> </a:t>
            </a:r>
          </a:p>
          <a:p>
            <a:pPr algn="l">
              <a:buClr>
                <a:srgbClr val="A50021"/>
              </a:buClr>
              <a:buSzPct val="200000"/>
              <a:defRPr/>
            </a:pPr>
            <a:r>
              <a:rPr lang="es-ES" dirty="0"/>
              <a:t>  </a:t>
            </a:r>
            <a:r>
              <a:rPr lang="es-ES" dirty="0" smtClean="0"/>
              <a:t>  en </a:t>
            </a:r>
            <a:r>
              <a:rPr lang="es-ES" dirty="0"/>
              <a:t>profesores y estudiantes</a:t>
            </a:r>
            <a:r>
              <a:rPr lang="es-ES" dirty="0" smtClean="0"/>
              <a:t>!!</a:t>
            </a:r>
          </a:p>
          <a:p>
            <a:pPr algn="l">
              <a:buClr>
                <a:srgbClr val="A50021"/>
              </a:buClr>
              <a:buSzPct val="200000"/>
              <a:defRPr/>
            </a:pPr>
            <a:endParaRPr lang="es-ES" sz="1100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955012" y="800418"/>
            <a:ext cx="3296094" cy="1046440"/>
          </a:xfrm>
          <a:prstGeom prst="rect">
            <a:avLst/>
          </a:prstGeom>
          <a:solidFill>
            <a:srgbClr val="FFFFCC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s-ES" sz="2800" dirty="0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Conclusiones</a:t>
            </a:r>
          </a:p>
          <a:p>
            <a:pPr algn="ctr" eaLnBrk="0" hangingPunct="0">
              <a:defRPr/>
            </a:pPr>
            <a:r>
              <a:rPr lang="es-ES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Deshonestidad Académica</a:t>
            </a:r>
          </a:p>
          <a:p>
            <a:pPr algn="ctr" eaLnBrk="0" hangingPunct="0">
              <a:defRPr/>
            </a:pPr>
            <a:r>
              <a:rPr lang="es-ES" sz="1400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Encuesta Medicina </a:t>
            </a:r>
            <a:r>
              <a:rPr lang="es-ES" sz="1400" dirty="0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2012</a:t>
            </a:r>
            <a:endParaRPr lang="es-ES" sz="1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236296" y="652534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263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1376541" y="1298020"/>
            <a:ext cx="6453803" cy="646331"/>
          </a:xfrm>
          <a:prstGeom prst="rect">
            <a:avLst/>
          </a:prstGeom>
          <a:solidFill>
            <a:srgbClr val="FFFFCC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¿Por qué hay deshonestidad? </a:t>
            </a:r>
          </a:p>
        </p:txBody>
      </p:sp>
      <p:sp>
        <p:nvSpPr>
          <p:cNvPr id="136200" name="Text Box 8"/>
          <p:cNvSpPr txBox="1">
            <a:spLocks noChangeArrowheads="1"/>
          </p:cNvSpPr>
          <p:nvPr/>
        </p:nvSpPr>
        <p:spPr bwMode="auto">
          <a:xfrm>
            <a:off x="2100750" y="2166113"/>
            <a:ext cx="5005387" cy="3031599"/>
          </a:xfrm>
          <a:prstGeom prst="rect">
            <a:avLst/>
          </a:prstGeom>
          <a:solidFill>
            <a:srgbClr val="FFFFF3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 marL="685800" indent="-6858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1143000" indent="-6858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600200" indent="-6858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2057400" indent="-6858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514600" indent="-6858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971800" indent="-6858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3429000" indent="-6858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886200" indent="-6858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4343400" indent="-6858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0" indent="0" algn="l" eaLnBrk="1" hangingPunct="1">
              <a:defRPr/>
            </a:pPr>
            <a:endParaRPr lang="es-ES_tradnl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 algn="l" eaLnBrk="1" hangingPunct="1">
              <a:buFont typeface="+mj-lt"/>
              <a:buAutoNum type="arabicPeriod"/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Competencia intensa</a:t>
            </a:r>
          </a:p>
          <a:p>
            <a:pPr algn="l" eaLnBrk="1" hangingPunct="1">
              <a:buFont typeface="+mj-lt"/>
              <a:buAutoNum type="arabicPeriod"/>
              <a:defRPr/>
            </a:pPr>
            <a:endParaRPr lang="es-ES_tradnl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 algn="l" eaLnBrk="1" hangingPunct="1">
              <a:buFont typeface="+mj-lt"/>
              <a:buAutoNum type="arabicPeriod"/>
              <a:defRPr/>
            </a:pP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Fragilidad humana: ignorancia, egoísmo, endiosamiento, temor de que otros vean sus fallas</a:t>
            </a:r>
          </a:p>
          <a:p>
            <a:pPr algn="l" eaLnBrk="1" hangingPunct="1">
              <a:buFontTx/>
              <a:buAutoNum type="arabicPeriod"/>
              <a:defRPr/>
            </a:pPr>
            <a:endParaRPr lang="es-ES_tradnl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48" name="Rectangle 9"/>
          <p:cNvSpPr>
            <a:spLocks noChangeArrowheads="1"/>
          </p:cNvSpPr>
          <p:nvPr/>
        </p:nvSpPr>
        <p:spPr bwMode="auto">
          <a:xfrm>
            <a:off x="3952557" y="5366240"/>
            <a:ext cx="325602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1100" dirty="0"/>
              <a:t>H. L Fred. </a:t>
            </a:r>
          </a:p>
          <a:p>
            <a:pPr algn="r"/>
            <a:r>
              <a:rPr lang="en-US" sz="1100" i="1" dirty="0"/>
              <a:t>Dishonesty in medicine revisited</a:t>
            </a:r>
            <a:r>
              <a:rPr lang="en-US" sz="1100" dirty="0"/>
              <a:t>. </a:t>
            </a:r>
          </a:p>
          <a:p>
            <a:pPr algn="r"/>
            <a:r>
              <a:rPr lang="en-US" sz="1100" dirty="0"/>
              <a:t>Texas Heart Institute Journal 35: 6-15, 2008.</a:t>
            </a:r>
            <a:endParaRPr lang="es-ES_tradnl" sz="1100" dirty="0"/>
          </a:p>
        </p:txBody>
      </p:sp>
      <p:sp>
        <p:nvSpPr>
          <p:cNvPr id="2" name="1 CuadroTexto"/>
          <p:cNvSpPr txBox="1"/>
          <p:nvPr/>
        </p:nvSpPr>
        <p:spPr>
          <a:xfrm>
            <a:off x="7657084" y="5250824"/>
            <a:ext cx="9909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 smtClean="0"/>
              <a:t>Y…</a:t>
            </a:r>
            <a:endParaRPr lang="es-VE" sz="4800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236296" y="652534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352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1827498" y="1967061"/>
            <a:ext cx="5768837" cy="2923877"/>
          </a:xfrm>
          <a:prstGeom prst="rect">
            <a:avLst/>
          </a:prstGeom>
          <a:solidFill>
            <a:srgbClr val="FFFFCC"/>
          </a:solidFill>
          <a:ln w="28575" algn="ctr">
            <a:solidFill>
              <a:srgbClr val="0000FF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>
            <a:lvl1pPr marL="609600" indent="-609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marL="742950" indent="-742950" algn="l" eaLnBrk="1" hangingPunct="1">
              <a:buFontTx/>
              <a:buAutoNum type="arabicPeriod" startAt="3"/>
              <a:defRPr/>
            </a:pPr>
            <a:r>
              <a:rPr lang="es-ES_tradnl" sz="4400" dirty="0" smtClean="0"/>
              <a:t>Porque los “otros” </a:t>
            </a:r>
          </a:p>
          <a:p>
            <a:pPr marL="0" indent="0" algn="l" eaLnBrk="1" hangingPunct="1">
              <a:defRPr/>
            </a:pPr>
            <a:r>
              <a:rPr lang="es-ES_tradnl" sz="4400" dirty="0"/>
              <a:t> </a:t>
            </a:r>
            <a:r>
              <a:rPr lang="es-ES_tradnl" sz="4400" dirty="0" smtClean="0"/>
              <a:t>   lo permiten</a:t>
            </a:r>
            <a:r>
              <a:rPr lang="es-ES_tradnl" sz="4000" dirty="0" smtClean="0"/>
              <a:t>:</a:t>
            </a:r>
          </a:p>
          <a:p>
            <a:pPr marL="0" indent="0" eaLnBrk="1" hangingPunct="1">
              <a:defRPr/>
            </a:pPr>
            <a:r>
              <a:rPr lang="es-ES_tradnl" sz="3200" dirty="0" smtClean="0"/>
              <a:t>No hay supervisión </a:t>
            </a:r>
          </a:p>
          <a:p>
            <a:pPr marL="0" indent="0" eaLnBrk="1" hangingPunct="1">
              <a:defRPr/>
            </a:pPr>
            <a:r>
              <a:rPr lang="es-ES_tradnl" sz="3200" dirty="0" smtClean="0"/>
              <a:t>No  hay evaluación</a:t>
            </a:r>
          </a:p>
          <a:p>
            <a:pPr marL="0" indent="0" eaLnBrk="1" hangingPunct="1">
              <a:defRPr/>
            </a:pPr>
            <a:r>
              <a:rPr lang="es-ES_tradnl" sz="3200" dirty="0" smtClean="0"/>
              <a:t>No hay corrección</a:t>
            </a:r>
            <a:endParaRPr lang="es-ES" sz="3200" dirty="0" smtClean="0"/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1691680" y="764704"/>
            <a:ext cx="1611339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¡Aquí</a:t>
            </a:r>
            <a:r>
              <a:rPr lang="es-ES_tradnl" sz="4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236296" y="652534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65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1384300" y="21574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800" b="1"/>
          </a:p>
        </p:txBody>
      </p:sp>
      <p:sp>
        <p:nvSpPr>
          <p:cNvPr id="36867" name="Text Box 7"/>
          <p:cNvSpPr txBox="1">
            <a:spLocks noChangeArrowheads="1"/>
          </p:cNvSpPr>
          <p:nvPr/>
        </p:nvSpPr>
        <p:spPr bwMode="auto">
          <a:xfrm>
            <a:off x="1527175" y="23685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endParaRPr lang="es-ES" sz="1800" b="1">
              <a:latin typeface="Arial" charset="0"/>
            </a:endParaRP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1553368" y="2555528"/>
            <a:ext cx="6037263" cy="2246769"/>
          </a:xfrm>
          <a:prstGeom prst="rect">
            <a:avLst/>
          </a:prstGeom>
          <a:solidFill>
            <a:schemeClr val="bg1"/>
          </a:solidFill>
          <a:ln w="9525">
            <a:solidFill>
              <a:srgbClr val="FF339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endParaRPr lang="es-ES_tradnl" sz="1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s-ES_tradnl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¡</a:t>
            </a:r>
            <a:r>
              <a:rPr lang="es-ES_tradnl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No se puede guiar a alguien en algo que uno no hace o no sabe hacer</a:t>
            </a:r>
            <a:r>
              <a:rPr lang="es-ES_tradnl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  <a:p>
            <a:pPr algn="l">
              <a:defRPr/>
            </a:pPr>
            <a:endParaRPr lang="es-ES_tradnl" sz="1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2679699" y="1700042"/>
            <a:ext cx="3784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s-ES_tradnl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Hay que aceptar que…</a:t>
            </a: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5148064" y="4955934"/>
            <a:ext cx="292419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" b="1" dirty="0"/>
              <a:t>De ahí el valor de </a:t>
            </a:r>
            <a:endParaRPr lang="es-ES" b="1" dirty="0" smtClean="0"/>
          </a:p>
          <a:p>
            <a:pPr algn="l" eaLnBrk="1" hangingPunct="1"/>
            <a:r>
              <a:rPr lang="es-ES" b="1" dirty="0" smtClean="0"/>
              <a:t>estas </a:t>
            </a:r>
            <a:r>
              <a:rPr lang="es-ES" b="1" dirty="0"/>
              <a:t>conversaciones…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236296" y="652534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88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40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40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40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1839529" y="2060575"/>
            <a:ext cx="546335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se puede hacer?</a:t>
            </a:r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2326835" y="3068638"/>
            <a:ext cx="449033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_tradnl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¡Mucho!</a:t>
            </a:r>
          </a:p>
        </p:txBody>
      </p:sp>
      <p:sp>
        <p:nvSpPr>
          <p:cNvPr id="72718" name="AutoShape 14"/>
          <p:cNvSpPr>
            <a:spLocks noChangeArrowheads="1"/>
          </p:cNvSpPr>
          <p:nvPr/>
        </p:nvSpPr>
        <p:spPr bwMode="auto">
          <a:xfrm>
            <a:off x="5803114" y="4653136"/>
            <a:ext cx="2297278" cy="576064"/>
          </a:xfrm>
          <a:prstGeom prst="rightArrow">
            <a:avLst>
              <a:gd name="adj1" fmla="val 50000"/>
              <a:gd name="adj2" fmla="val 109912"/>
            </a:avLst>
          </a:prstGeom>
          <a:solidFill>
            <a:srgbClr val="00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endParaRPr lang="en-US" sz="360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236296" y="652534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662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0" grpId="0"/>
      <p:bldP spid="72711" grpId="0"/>
      <p:bldP spid="7271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2012950" y="2132856"/>
            <a:ext cx="5118100" cy="22875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96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EDUCAR</a:t>
            </a:r>
          </a:p>
          <a:p>
            <a:pPr>
              <a:defRPr/>
            </a:pPr>
            <a:r>
              <a:rPr lang="es-ES_tradnl" sz="4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Fomentar valores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236296" y="652534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73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large_071108_cammus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731" y="881130"/>
            <a:ext cx="6586537" cy="4929187"/>
          </a:xfrm>
          <a:prstGeom prst="rect">
            <a:avLst/>
          </a:prstGeom>
          <a:noFill/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140200" y="1052513"/>
            <a:ext cx="1511300" cy="13684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924300" y="1052513"/>
            <a:ext cx="1871663" cy="1223962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¡Qué va, yo no voy a ser  tu cómplice en </a:t>
            </a:r>
          </a:p>
          <a:p>
            <a:pPr>
              <a:defRPr/>
            </a:pPr>
            <a:r>
              <a:rPr lang="es-ES_tradnl">
                <a:effectLst>
                  <a:outerShdw blurRad="38100" dist="38100" dir="2700000" algn="tl">
                    <a:srgbClr val="C0C0C0"/>
                  </a:outerShdw>
                </a:effectLst>
              </a:rPr>
              <a:t>un delito!</a:t>
            </a:r>
            <a:endParaRPr lang="es-ES_tradnl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708400" y="5373688"/>
            <a:ext cx="3917950" cy="1198562"/>
          </a:xfrm>
          <a:prstGeom prst="rect">
            <a:avLst/>
          </a:prstGeom>
          <a:solidFill>
            <a:srgbClr val="C1EAFF"/>
          </a:solidFill>
          <a:ln w="9525">
            <a:solidFill>
              <a:srgbClr val="0000CC"/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72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EDUCAR</a:t>
            </a:r>
          </a:p>
        </p:txBody>
      </p:sp>
      <p:sp>
        <p:nvSpPr>
          <p:cNvPr id="37895" name="Rectangle 11"/>
          <p:cNvSpPr>
            <a:spLocks noChangeArrowheads="1"/>
          </p:cNvSpPr>
          <p:nvPr/>
        </p:nvSpPr>
        <p:spPr bwMode="auto">
          <a:xfrm>
            <a:off x="468313" y="5876925"/>
            <a:ext cx="30956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s-ES" sz="1000"/>
              <a:t>http://blog.syracuse.com/voices/2007/11/large_071108_cammuso.jpg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587164" y="6611779"/>
            <a:ext cx="15568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000" dirty="0">
                <a:solidFill>
                  <a:srgbClr val="5F5F5F"/>
                </a:solidFill>
              </a:rPr>
              <a:t>Ximena Páez ULA </a:t>
            </a:r>
            <a:r>
              <a:rPr lang="es-ES_tradnl" sz="1000" dirty="0" smtClean="0">
                <a:solidFill>
                  <a:srgbClr val="5F5F5F"/>
                </a:solidFill>
              </a:rPr>
              <a:t>2017</a:t>
            </a:r>
            <a:endParaRPr lang="es-ES_tradnl" sz="10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02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1456403" y="1518598"/>
            <a:ext cx="6231193" cy="3677930"/>
          </a:xfrm>
          <a:prstGeom prst="rect">
            <a:avLst/>
          </a:prstGeom>
          <a:solidFill>
            <a:schemeClr val="bg1"/>
          </a:solidFill>
          <a:ln w="28575">
            <a:solidFill>
              <a:srgbClr val="538CFF"/>
            </a:solidFill>
            <a:miter lim="800000"/>
            <a:headEnd/>
            <a:tailEnd/>
          </a:ln>
          <a:effectLst>
            <a:glow rad="101600">
              <a:srgbClr val="FF99CC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Promover 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</a:t>
            </a: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EDUCACIÓN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sobre la</a:t>
            </a:r>
          </a:p>
          <a:p>
            <a:pPr eaLnBrk="1" hangingPunct="1">
              <a:defRPr/>
            </a:pPr>
            <a:r>
              <a:rPr lang="es-ES_tradnl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es-ES_tradnl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 en la Academia</a:t>
            </a:r>
            <a:r>
              <a:rPr lang="es-ES_tradnl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>
              <a:defRPr/>
            </a:pPr>
            <a:endParaRPr lang="es-ES_tradnl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</a:t>
            </a:r>
          </a:p>
          <a:p>
            <a:pPr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 </a:t>
            </a: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responsabilidad</a:t>
            </a: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básica </a:t>
            </a:r>
          </a:p>
          <a:p>
            <a:pPr eaLnBrk="1" hangingPunct="1"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 cualquier institución educativa”</a:t>
            </a:r>
          </a:p>
          <a:p>
            <a:pPr eaLnBrk="1" hangingPunct="1">
              <a:defRPr/>
            </a:pPr>
            <a:endParaRPr lang="es-ES_tradnl" sz="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236296" y="652534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310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413997" y="980728"/>
            <a:ext cx="6269665" cy="3631763"/>
          </a:xfrm>
          <a:prstGeom prst="rect">
            <a:avLst/>
          </a:prstGeom>
          <a:solidFill>
            <a:schemeClr val="bg1"/>
          </a:solidFill>
          <a:ln w="28575">
            <a:solidFill>
              <a:srgbClr val="93AD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es-ES_tradnl" sz="12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_tradnl" sz="54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s-ES_tradnl" sz="5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Academia</a:t>
            </a:r>
          </a:p>
          <a:p>
            <a:pPr>
              <a:defRPr/>
            </a:pPr>
            <a:r>
              <a:rPr lang="es-ES_tradnl" dirty="0"/>
              <a:t>tiene la responsabilidad de dar</a:t>
            </a:r>
          </a:p>
          <a:p>
            <a:pPr>
              <a:defRPr/>
            </a:pPr>
            <a:endParaRPr lang="es-ES_tradnl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_tradnl" sz="5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Educación Integral</a:t>
            </a:r>
          </a:p>
          <a:p>
            <a:pPr>
              <a:defRPr/>
            </a:pPr>
            <a:endParaRPr lang="es-ES_tradnl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_tradnl" sz="28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s-ES_tradn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Instrucción excelente</a:t>
            </a:r>
          </a:p>
          <a:p>
            <a:pPr>
              <a:defRPr/>
            </a:pPr>
            <a:r>
              <a:rPr lang="es-ES_tradnl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</a:t>
            </a: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Sólida </a:t>
            </a:r>
            <a:r>
              <a:rPr lang="es-ES_tradn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formación </a:t>
            </a:r>
            <a:r>
              <a:rPr lang="es-ES_tradn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ética</a:t>
            </a:r>
          </a:p>
          <a:p>
            <a:pPr>
              <a:defRPr/>
            </a:pPr>
            <a:endParaRPr lang="es-ES_tradnl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610291" y="5373216"/>
            <a:ext cx="5923417" cy="954107"/>
          </a:xfrm>
          <a:prstGeom prst="rect">
            <a:avLst/>
          </a:prstGeom>
          <a:solidFill>
            <a:srgbClr val="B3C5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ES_tradnl" sz="2800" b="1" dirty="0"/>
              <a:t>Entregar profesionales honestos </a:t>
            </a:r>
          </a:p>
          <a:p>
            <a:pPr>
              <a:defRPr/>
            </a:pPr>
            <a:r>
              <a:rPr lang="es-ES_tradnl" sz="2800" b="1" dirty="0"/>
              <a:t>que sirvan a la sociedad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236296" y="652534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cxnSp>
        <p:nvCxnSpPr>
          <p:cNvPr id="11" name="Conector recto de flecha 10"/>
          <p:cNvCxnSpPr>
            <a:stCxn id="2" idx="2"/>
          </p:cNvCxnSpPr>
          <p:nvPr/>
        </p:nvCxnSpPr>
        <p:spPr bwMode="auto">
          <a:xfrm flipH="1">
            <a:off x="4548829" y="4612491"/>
            <a:ext cx="1" cy="760725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92036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798649" y="851841"/>
            <a:ext cx="7546701" cy="2862322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2200" dirty="0" smtClean="0"/>
              <a:t>“</a:t>
            </a:r>
            <a:r>
              <a:rPr lang="es-ES" sz="2400" dirty="0"/>
              <a:t>Un grupo pequeño de estudiantes está presentando un </a:t>
            </a:r>
            <a:r>
              <a:rPr lang="es-ES" sz="2400" dirty="0" smtClean="0"/>
              <a:t>examen, en lugar del profesor está </a:t>
            </a:r>
            <a:r>
              <a:rPr lang="es-ES" sz="2400" dirty="0"/>
              <a:t>un </a:t>
            </a:r>
            <a:r>
              <a:rPr lang="es-ES" sz="2400" dirty="0" smtClean="0"/>
              <a:t>residente. De repente, el </a:t>
            </a:r>
            <a:r>
              <a:rPr lang="es-ES" sz="2400" dirty="0"/>
              <a:t>residente les dice: </a:t>
            </a:r>
            <a:endParaRPr lang="es-ES" sz="2400" dirty="0" smtClean="0"/>
          </a:p>
          <a:p>
            <a:r>
              <a:rPr lang="es-ES" sz="2400" dirty="0" smtClean="0"/>
              <a:t>“</a:t>
            </a:r>
            <a:r>
              <a:rPr lang="es-ES" sz="2400" dirty="0"/>
              <a:t>Muchachos </a:t>
            </a:r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cópiense</a:t>
            </a:r>
            <a:r>
              <a:rPr lang="es-ES" sz="2400" dirty="0"/>
              <a:t>”. </a:t>
            </a:r>
            <a:endParaRPr lang="es-ES" sz="2400" dirty="0" smtClean="0"/>
          </a:p>
          <a:p>
            <a:endParaRPr lang="es-ES" sz="800" dirty="0"/>
          </a:p>
          <a:p>
            <a:r>
              <a:rPr lang="es-ES" sz="2400" dirty="0" smtClean="0"/>
              <a:t>Los </a:t>
            </a:r>
            <a:r>
              <a:rPr lang="es-ES" sz="2400" dirty="0"/>
              <a:t>estudiantes se sorprenden pues no saben si es en broma o es una trampa. Algunos de ellos abren sus notas y se copian, otros contestan lo que </a:t>
            </a:r>
            <a:r>
              <a:rPr lang="es-ES" sz="2400" dirty="0" smtClean="0"/>
              <a:t>saben</a:t>
            </a:r>
            <a:r>
              <a:rPr lang="es-VE" sz="2200" dirty="0" smtClean="0"/>
              <a:t>”.</a:t>
            </a:r>
            <a:endParaRPr lang="es-VE" sz="2200" dirty="0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288910" y="6549439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41900" y="5783874"/>
            <a:ext cx="53470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/>
              <a:t>Adaptado de: X. Páez. </a:t>
            </a:r>
            <a:r>
              <a:rPr lang="es-VE" sz="1100" b="1" i="1" dirty="0" smtClean="0"/>
              <a:t>Caso 86 </a:t>
            </a:r>
            <a:r>
              <a:rPr lang="es-VE" sz="1100" dirty="0" smtClean="0"/>
              <a:t>en: </a:t>
            </a:r>
            <a:r>
              <a:rPr lang="es-VE" sz="1100" i="1" dirty="0" smtClean="0"/>
              <a:t>Discusiones sobre la buena práctica médica. Colección de casos. </a:t>
            </a:r>
            <a:r>
              <a:rPr lang="es-VE" sz="1100" dirty="0" smtClean="0"/>
              <a:t>Vol. II. ULA</a:t>
            </a:r>
            <a:r>
              <a:rPr lang="es-VE" sz="1100" i="1" dirty="0" smtClean="0"/>
              <a:t> </a:t>
            </a:r>
            <a:r>
              <a:rPr lang="es-VE" sz="1100" dirty="0" smtClean="0"/>
              <a:t>2016.</a:t>
            </a:r>
            <a:endParaRPr lang="es-VE" sz="1100" dirty="0"/>
          </a:p>
        </p:txBody>
      </p:sp>
      <p:sp>
        <p:nvSpPr>
          <p:cNvPr id="8" name="7 Rectángulo"/>
          <p:cNvSpPr/>
          <p:nvPr/>
        </p:nvSpPr>
        <p:spPr>
          <a:xfrm>
            <a:off x="1026806" y="3933056"/>
            <a:ext cx="7090388" cy="1815882"/>
          </a:xfrm>
          <a:prstGeom prst="rect">
            <a:avLst/>
          </a:prstGeom>
          <a:solidFill>
            <a:srgbClr val="FFE59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" sz="1600" i="1" dirty="0"/>
              <a:t>¿Por qué cree que el residente acepta “cuidar exámenes</a:t>
            </a:r>
            <a:r>
              <a:rPr lang="es-ES" sz="1600" i="1" dirty="0" smtClean="0"/>
              <a:t>”?</a:t>
            </a:r>
          </a:p>
          <a:p>
            <a:endParaRPr lang="es-VE" sz="800" dirty="0"/>
          </a:p>
          <a:p>
            <a:r>
              <a:rPr lang="es-ES" sz="1600" i="1" dirty="0"/>
              <a:t>¿Cuál es la responsabilidad del profesor de la materia</a:t>
            </a:r>
            <a:r>
              <a:rPr lang="es-ES" sz="1600" i="1" dirty="0" smtClean="0"/>
              <a:t>?</a:t>
            </a:r>
          </a:p>
          <a:p>
            <a:endParaRPr lang="es-VE" sz="800" dirty="0"/>
          </a:p>
          <a:p>
            <a:r>
              <a:rPr lang="es-ES" sz="1600" i="1" dirty="0" smtClean="0"/>
              <a:t>¿</a:t>
            </a:r>
            <a:r>
              <a:rPr lang="es-ES" sz="1600" i="1" dirty="0"/>
              <a:t>Cómo será la formación ética del residente</a:t>
            </a:r>
            <a:r>
              <a:rPr lang="es-ES" sz="1600" i="1" dirty="0" smtClean="0"/>
              <a:t>?</a:t>
            </a:r>
          </a:p>
          <a:p>
            <a:endParaRPr lang="es-VE" sz="800" dirty="0"/>
          </a:p>
          <a:p>
            <a:r>
              <a:rPr lang="es-ES" sz="1600" i="1" dirty="0" smtClean="0"/>
              <a:t>¿</a:t>
            </a:r>
            <a:r>
              <a:rPr lang="es-ES" sz="1600" i="1" dirty="0"/>
              <a:t>Qué consecuencias puede ocasionar la conducta del residente</a:t>
            </a:r>
            <a:r>
              <a:rPr lang="es-ES" sz="1600" i="1" dirty="0" smtClean="0"/>
              <a:t>?</a:t>
            </a:r>
          </a:p>
          <a:p>
            <a:endParaRPr lang="es-VE" sz="800" dirty="0"/>
          </a:p>
          <a:p>
            <a:r>
              <a:rPr lang="es-ES" sz="1600" i="1" dirty="0"/>
              <a:t>¿Cómo se llama la acción que les sugiere </a:t>
            </a:r>
            <a:r>
              <a:rPr lang="es-ES" sz="1600" i="1" dirty="0" smtClean="0"/>
              <a:t>el </a:t>
            </a:r>
            <a:r>
              <a:rPr lang="es-ES" sz="1600" i="1" dirty="0"/>
              <a:t>residente a los </a:t>
            </a:r>
            <a:r>
              <a:rPr lang="es-ES" sz="1600" i="1" dirty="0" smtClean="0"/>
              <a:t>estudiantes?</a:t>
            </a:r>
            <a:endParaRPr lang="es-VE" sz="1600" dirty="0"/>
          </a:p>
        </p:txBody>
      </p:sp>
    </p:spTree>
    <p:extLst>
      <p:ext uri="{BB962C8B-B14F-4D97-AF65-F5344CB8AC3E}">
        <p14:creationId xmlns:p14="http://schemas.microsoft.com/office/powerpoint/2010/main" val="138121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306964" y="657387"/>
            <a:ext cx="6587060" cy="584775"/>
          </a:xfrm>
          <a:prstGeom prst="rect">
            <a:avLst/>
          </a:prstGeom>
          <a:solidFill>
            <a:srgbClr val="B3C5FF"/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_tradn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</a:t>
            </a:r>
            <a:r>
              <a:rPr lang="es-ES_tradnl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reducir la deshonestidad? </a:t>
            </a:r>
            <a:endParaRPr lang="es-ES_trad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588850" y="1529276"/>
            <a:ext cx="6084168" cy="2677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457200" indent="-457200" algn="l">
              <a:buAutoNum type="arabicPeriod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Educación</a:t>
            </a:r>
          </a:p>
          <a:p>
            <a:pPr marL="457200" indent="-457200" algn="l">
              <a:buAutoNum type="arabicPeriod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Modelos</a:t>
            </a:r>
            <a:r>
              <a:rPr lang="es-VE" sz="2400" dirty="0" smtClean="0"/>
              <a:t> a imitar</a:t>
            </a:r>
          </a:p>
          <a:p>
            <a:pPr marL="457200" indent="-457200" algn="l">
              <a:buAutoNum type="arabicPeriod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Propiciar ambiente de honestidad </a:t>
            </a:r>
            <a:r>
              <a:rPr lang="es-VE" sz="2400" dirty="0" smtClean="0"/>
              <a:t>con reconocimiento </a:t>
            </a:r>
            <a:r>
              <a:rPr lang="es-VE" sz="2400" dirty="0"/>
              <a:t>y </a:t>
            </a:r>
            <a:r>
              <a:rPr lang="es-VE" sz="2400" dirty="0" smtClean="0"/>
              <a:t>recompensas</a:t>
            </a:r>
          </a:p>
          <a:p>
            <a:pPr marL="457200" indent="-457200" algn="l">
              <a:buAutoNum type="arabicPeriod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Combatir ambiente de deshonestida</a:t>
            </a:r>
            <a:r>
              <a:rPr lang="es-VE" sz="2400" dirty="0" smtClean="0"/>
              <a:t>d y ausencia de valores, con aplicación de sanciones de conductas impropias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581078" y="4494046"/>
            <a:ext cx="6038833" cy="1508105"/>
          </a:xfrm>
          <a:prstGeom prst="rect">
            <a:avLst/>
          </a:prstGeom>
          <a:solidFill>
            <a:srgbClr val="B3C5FF"/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Esto no es nada fácil</a:t>
            </a:r>
          </a:p>
          <a:p>
            <a:r>
              <a:rPr lang="es-VE" sz="2800" dirty="0" smtClean="0"/>
              <a:t>El trabajo de cada individuo deber </a:t>
            </a:r>
          </a:p>
          <a:p>
            <a:r>
              <a:rPr lang="es-VE" sz="2800" dirty="0" smtClean="0"/>
              <a:t>ser apoyado por la institución</a:t>
            </a:r>
            <a:endParaRPr lang="es-VE" sz="2800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236296" y="652534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14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1203815" y="3088158"/>
            <a:ext cx="6983001" cy="1538883"/>
          </a:xfrm>
          <a:prstGeom prst="rect">
            <a:avLst/>
          </a:prstGeom>
          <a:solidFill>
            <a:schemeClr val="bg1"/>
          </a:solidFill>
          <a:ln>
            <a:solidFill>
              <a:srgbClr val="FF3399"/>
            </a:solidFill>
          </a:ln>
          <a:effectLst>
            <a:glow rad="101600">
              <a:srgbClr val="FF99CC">
                <a:alpha val="60000"/>
              </a:srgbClr>
            </a:glow>
            <a:outerShdw dist="35921" dir="2700000" algn="ctr" rotWithShape="0">
              <a:schemeClr val="tx1">
                <a:lumMod val="65000"/>
                <a:lumOff val="35000"/>
              </a:schemeClr>
            </a:outerShdw>
          </a:effectLst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defRPr/>
            </a:pPr>
            <a:r>
              <a:rPr lang="es-ES" sz="5400" b="1" dirty="0">
                <a:solidFill>
                  <a:srgbClr val="0000CC"/>
                </a:solidFill>
              </a:rPr>
              <a:t>“</a:t>
            </a:r>
            <a:r>
              <a:rPr lang="es-ES" sz="5400" b="1" dirty="0" err="1">
                <a:solidFill>
                  <a:srgbClr val="0000CC"/>
                </a:solidFill>
              </a:rPr>
              <a:t>Primum</a:t>
            </a:r>
            <a:r>
              <a:rPr lang="es-ES" sz="5400" b="1" dirty="0">
                <a:solidFill>
                  <a:srgbClr val="0000CC"/>
                </a:solidFill>
              </a:rPr>
              <a:t> non </a:t>
            </a:r>
            <a:r>
              <a:rPr lang="es-ES" sz="5400" b="1" dirty="0" err="1">
                <a:solidFill>
                  <a:srgbClr val="0000CC"/>
                </a:solidFill>
              </a:rPr>
              <a:t>tacere</a:t>
            </a:r>
            <a:r>
              <a:rPr lang="es-ES" sz="5400" b="1" dirty="0">
                <a:solidFill>
                  <a:srgbClr val="0000CC"/>
                </a:solidFill>
              </a:rPr>
              <a:t>”</a:t>
            </a:r>
          </a:p>
          <a:p>
            <a:pPr>
              <a:defRPr/>
            </a:pPr>
            <a:r>
              <a:rPr lang="es-ES" sz="4000" dirty="0"/>
              <a:t>Primero no callar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2152107" y="1272952"/>
            <a:ext cx="4839786" cy="1200329"/>
          </a:xfrm>
          <a:prstGeom prst="rect">
            <a:avLst/>
          </a:prstGeom>
          <a:solidFill>
            <a:srgbClr val="B3C5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hacer </a:t>
            </a:r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cuando</a:t>
            </a:r>
          </a:p>
          <a:p>
            <a:pPr eaLnBrk="1" hangingPunct="1"/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</a:t>
            </a:r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detecta el fraude</a:t>
            </a:r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s-E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1979612" y="4761051"/>
            <a:ext cx="5184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2800" b="1" dirty="0">
                <a:solidFill>
                  <a:srgbClr val="000000"/>
                </a:solidFill>
              </a:rPr>
              <a:t>-estudiantes y profesores-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236296" y="652534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2016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85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2054323" y="1844824"/>
            <a:ext cx="5035353" cy="45243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es-ES_tradnl" sz="1000" dirty="0" smtClean="0"/>
          </a:p>
          <a:p>
            <a:pPr>
              <a:defRPr/>
            </a:pPr>
            <a:r>
              <a:rPr lang="es-ES_tradnl" sz="2800" dirty="0" smtClean="0"/>
              <a:t>Una </a:t>
            </a:r>
            <a:r>
              <a:rPr lang="es-ES_tradnl" sz="2800" dirty="0"/>
              <a:t>vez detectada </a:t>
            </a:r>
          </a:p>
          <a:p>
            <a:pPr>
              <a:defRPr/>
            </a:pPr>
            <a:r>
              <a:rPr lang="es-ES_tradnl" sz="2800" dirty="0"/>
              <a:t>la conducta deshonesta, </a:t>
            </a:r>
          </a:p>
          <a:p>
            <a:pPr>
              <a:defRPr/>
            </a:pPr>
            <a:r>
              <a:rPr lang="es-ES_tradnl" sz="2800" dirty="0" smtClean="0"/>
              <a:t>profesores </a:t>
            </a:r>
            <a:r>
              <a:rPr lang="es-ES_tradnl" sz="2800" dirty="0"/>
              <a:t>y/o </a:t>
            </a:r>
            <a:r>
              <a:rPr lang="es-ES_tradnl" sz="2800" dirty="0" smtClean="0"/>
              <a:t>instituciones </a:t>
            </a:r>
            <a:endParaRPr lang="es-ES_tradnl" sz="2800" dirty="0"/>
          </a:p>
          <a:p>
            <a:pPr>
              <a:defRPr/>
            </a:pPr>
            <a:r>
              <a:rPr lang="es-ES_tradnl" sz="2800" dirty="0"/>
              <a:t>tienen </a:t>
            </a:r>
          </a:p>
          <a:p>
            <a:pPr>
              <a:defRPr/>
            </a:pPr>
            <a:r>
              <a:rPr lang="es-ES_tradnl" sz="2800" dirty="0"/>
              <a:t>la obligación de </a:t>
            </a:r>
            <a:r>
              <a:rPr lang="es-ES_tradnl" sz="2800" dirty="0" smtClean="0"/>
              <a:t>aplicar</a:t>
            </a:r>
            <a:endParaRPr lang="es-ES_tradnl" sz="1400" dirty="0" smtClean="0">
              <a:solidFill>
                <a:srgbClr val="C00000"/>
              </a:solidFill>
            </a:endParaRPr>
          </a:p>
          <a:p>
            <a:pPr>
              <a:defRPr/>
            </a:pPr>
            <a:endParaRPr lang="es-ES_tradnl" sz="1400" dirty="0" smtClean="0">
              <a:solidFill>
                <a:srgbClr val="C00000"/>
              </a:solidFill>
            </a:endParaRPr>
          </a:p>
          <a:p>
            <a:pPr>
              <a:defRPr/>
            </a:pPr>
            <a:endParaRPr lang="es-ES_tradnl" sz="1400" dirty="0" smtClean="0">
              <a:solidFill>
                <a:srgbClr val="C00000"/>
              </a:solidFill>
            </a:endParaRPr>
          </a:p>
          <a:p>
            <a:pPr>
              <a:defRPr/>
            </a:pPr>
            <a:r>
              <a:rPr lang="es-ES_tradnl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SANCIONES</a:t>
            </a:r>
          </a:p>
          <a:p>
            <a:pPr>
              <a:defRPr/>
            </a:pPr>
            <a:r>
              <a:rPr lang="es-ES_tradnl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ES_tradnl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relación con la  gravedad </a:t>
            </a:r>
          </a:p>
          <a:p>
            <a:pPr>
              <a:defRPr/>
            </a:pPr>
            <a:r>
              <a:rPr lang="es-ES_tradnl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falta</a:t>
            </a:r>
          </a:p>
          <a:p>
            <a:pPr>
              <a:defRPr/>
            </a:pPr>
            <a:endParaRPr lang="es-ES_tradnl" sz="1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2627784" y="978215"/>
            <a:ext cx="388843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más </a:t>
            </a:r>
            <a:r>
              <a:rPr lang="es-ES_tradnl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hacer</a:t>
            </a:r>
            <a:r>
              <a:rPr lang="es-ES_trad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236296" y="652534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704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889125" y="1072322"/>
            <a:ext cx="5365750" cy="4570482"/>
          </a:xfrm>
          <a:prstGeom prst="rect">
            <a:avLst/>
          </a:prstGeom>
          <a:solidFill>
            <a:schemeClr val="bg1"/>
          </a:solidFill>
          <a:ln w="28575">
            <a:solidFill>
              <a:srgbClr val="B3C5FF"/>
            </a:solidFill>
            <a:miter lim="800000"/>
            <a:headEnd/>
            <a:tailEnd/>
          </a:ln>
          <a:effectLst>
            <a:glow rad="101600">
              <a:srgbClr val="FF99CC">
                <a:alpha val="6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>
            <a:spAutoFit/>
          </a:bodyPr>
          <a:lstStyle/>
          <a:p>
            <a:pPr>
              <a:defRPr/>
            </a:pPr>
            <a:endParaRPr lang="es-ES_tradnl" sz="1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_trad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</a:t>
            </a:r>
            <a:r>
              <a:rPr lang="es-ES_tradn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estudiante o profesor</a:t>
            </a:r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que exhiba un patrón de conducta deshonesta deberá ser:</a:t>
            </a:r>
          </a:p>
          <a:p>
            <a:pPr>
              <a:defRPr/>
            </a:pPr>
            <a:endParaRPr lang="es-ES_tradn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ES_tradnl" sz="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SANCIONADO</a:t>
            </a:r>
          </a:p>
          <a:p>
            <a:pPr>
              <a:defRPr/>
            </a:pPr>
            <a:r>
              <a:rPr lang="es-ES_tradnl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SUSPENDIDO</a:t>
            </a:r>
            <a:r>
              <a:rPr lang="es-ES_tradnl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_tradn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  <a:p>
            <a:pPr>
              <a:defRPr/>
            </a:pPr>
            <a:r>
              <a:rPr lang="es-ES_tradnl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EXPULSADO</a:t>
            </a:r>
            <a:endParaRPr lang="es-ES_tradnl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es-ES_tradnl" sz="1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3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2017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630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207136" y="4704445"/>
            <a:ext cx="6729727" cy="1631216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s-VE" sz="2400" dirty="0"/>
              <a:t>Acusados de </a:t>
            </a:r>
            <a:r>
              <a:rPr lang="es-VE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plagiar</a:t>
            </a:r>
            <a:r>
              <a:rPr lang="es-VE" sz="2400" dirty="0"/>
              <a:t> </a:t>
            </a:r>
            <a:r>
              <a:rPr lang="es-VE" sz="2400" dirty="0" smtClean="0"/>
              <a:t>sus </a:t>
            </a:r>
            <a:r>
              <a:rPr lang="es-VE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tesis </a:t>
            </a:r>
            <a:endParaRPr lang="es-VE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s-VE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doctorales</a:t>
            </a:r>
            <a:r>
              <a:rPr lang="es-VE" sz="2400" dirty="0" smtClean="0"/>
              <a:t> hechas </a:t>
            </a:r>
            <a:r>
              <a:rPr lang="es-VE" sz="2400" dirty="0"/>
              <a:t>años </a:t>
            </a:r>
            <a:r>
              <a:rPr lang="es-VE" sz="2400" dirty="0" smtClean="0"/>
              <a:t>atrás</a:t>
            </a:r>
            <a:endParaRPr lang="es-VE" sz="1200" dirty="0"/>
          </a:p>
          <a:p>
            <a:pPr>
              <a:defRPr/>
            </a:pPr>
            <a:r>
              <a:rPr lang="es-VE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Todos perdieron sus cargos</a:t>
            </a:r>
          </a:p>
        </p:txBody>
      </p:sp>
      <p:pic>
        <p:nvPicPr>
          <p:cNvPr id="20485" name="Picture 5" descr="C:\Users\ximena\Desktop\min aleman plagio 20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6" r="43724" b="56054"/>
          <a:stretch/>
        </p:blipFill>
        <p:spPr bwMode="auto">
          <a:xfrm>
            <a:off x="1566863" y="3643573"/>
            <a:ext cx="915748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7" descr="2012-03-30T200654Z_1_CBRE82T1JVK00_RTROPTP_2_HUNGARY-PRESIDENT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4"/>
          <a:stretch/>
        </p:blipFill>
        <p:spPr bwMode="auto">
          <a:xfrm>
            <a:off x="1576271" y="2420888"/>
            <a:ext cx="907497" cy="95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 descr="C:\Users\ximena\Desktop\annette schavan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0" r="17223" b="13349"/>
          <a:stretch/>
        </p:blipFill>
        <p:spPr bwMode="auto">
          <a:xfrm>
            <a:off x="1635429" y="1199746"/>
            <a:ext cx="926814" cy="99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956153" y="3136289"/>
            <a:ext cx="2286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VE" sz="1400" dirty="0" smtClean="0">
                <a:solidFill>
                  <a:srgbClr val="000000"/>
                </a:solidFill>
              </a:rPr>
              <a:t>     </a:t>
            </a:r>
            <a:r>
              <a:rPr lang="es-VE" sz="3200" dirty="0" smtClean="0">
                <a:solidFill>
                  <a:srgbClr val="000000"/>
                </a:solidFill>
              </a:rPr>
              <a:t>         </a:t>
            </a:r>
            <a:endParaRPr lang="es-VE" sz="1400" dirty="0">
              <a:solidFill>
                <a:srgbClr val="000000"/>
              </a:solidFill>
            </a:endParaRPr>
          </a:p>
          <a:p>
            <a:pPr lvl="0"/>
            <a:endParaRPr lang="es-VE" sz="1400" dirty="0">
              <a:solidFill>
                <a:srgbClr val="000000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483768" y="1115743"/>
            <a:ext cx="46324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3200" dirty="0">
                <a:solidFill>
                  <a:srgbClr val="000000"/>
                </a:solidFill>
              </a:rPr>
              <a:t>Ministra de </a:t>
            </a:r>
            <a:r>
              <a:rPr lang="es-VE" sz="3200" dirty="0" smtClean="0">
                <a:solidFill>
                  <a:srgbClr val="000000"/>
                </a:solidFill>
              </a:rPr>
              <a:t>Educación Alemania 2013  </a:t>
            </a:r>
            <a:r>
              <a:rPr lang="es-VE" sz="1600" dirty="0" smtClean="0">
                <a:solidFill>
                  <a:srgbClr val="000000"/>
                </a:solidFill>
              </a:rPr>
              <a:t>      </a:t>
            </a:r>
            <a:endParaRPr lang="es-VE" sz="1600" dirty="0">
              <a:solidFill>
                <a:srgbClr val="000000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603712" y="2348880"/>
            <a:ext cx="43925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3200" dirty="0" smtClean="0">
                <a:solidFill>
                  <a:srgbClr val="000000"/>
                </a:solidFill>
              </a:rPr>
              <a:t>Presidente República Hungría 2012</a:t>
            </a:r>
            <a:endParaRPr lang="es-VE" sz="3200" dirty="0">
              <a:solidFill>
                <a:srgbClr val="000000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562243" y="3573016"/>
            <a:ext cx="43653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VE" sz="3200" dirty="0" smtClean="0">
                <a:solidFill>
                  <a:srgbClr val="000000"/>
                </a:solidFill>
              </a:rPr>
              <a:t>Ministro </a:t>
            </a:r>
            <a:r>
              <a:rPr lang="es-VE" sz="3200" dirty="0">
                <a:solidFill>
                  <a:srgbClr val="000000"/>
                </a:solidFill>
              </a:rPr>
              <a:t>de </a:t>
            </a:r>
            <a:r>
              <a:rPr lang="es-VE" sz="3200" dirty="0" smtClean="0">
                <a:solidFill>
                  <a:srgbClr val="000000"/>
                </a:solidFill>
              </a:rPr>
              <a:t>Defensa</a:t>
            </a:r>
          </a:p>
          <a:p>
            <a:pPr lvl="0"/>
            <a:r>
              <a:rPr lang="es-VE" sz="3200" dirty="0" smtClean="0">
                <a:solidFill>
                  <a:srgbClr val="000000"/>
                </a:solidFill>
              </a:rPr>
              <a:t>Alemania 2011 </a:t>
            </a:r>
            <a:endParaRPr lang="es-VE" sz="3200" dirty="0">
              <a:solidFill>
                <a:srgbClr val="000000"/>
              </a:solidFill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7331131" y="6581001"/>
            <a:ext cx="18128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Ximena </a:t>
            </a:r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Páez ULA </a:t>
            </a:r>
            <a:r>
              <a:rPr lang="es-ES_tradnl" sz="1200" dirty="0" smtClean="0">
                <a:solidFill>
                  <a:schemeClr val="bg2"/>
                </a:solidFill>
                <a:latin typeface="Arial" charset="0"/>
              </a:rPr>
              <a:t>2017</a:t>
            </a:r>
            <a:endParaRPr lang="es-ES_tradnl" sz="12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95776" y="465837"/>
            <a:ext cx="2239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V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scándalos…</a:t>
            </a:r>
            <a:endParaRPr lang="es-VE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358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0" grpId="0"/>
      <p:bldP spid="1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1274761" y="1844824"/>
            <a:ext cx="6592887" cy="400208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0000CC"/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es-ES" sz="1000" b="1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s-ES" sz="6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CREAR CULTURA</a:t>
            </a:r>
          </a:p>
          <a:p>
            <a:pPr>
              <a:defRPr/>
            </a:pPr>
            <a:r>
              <a:rPr lang="es-ES" sz="44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</a:t>
            </a:r>
          </a:p>
          <a:p>
            <a:pPr>
              <a:defRPr/>
            </a:pPr>
            <a:r>
              <a:rPr lang="es-ES" sz="12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s-ES" sz="6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INTEGRIDAD</a:t>
            </a:r>
          </a:p>
          <a:p>
            <a:pPr>
              <a:defRPr/>
            </a:pPr>
            <a:r>
              <a:rPr lang="es-ES" sz="6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ACADÉMICA</a:t>
            </a:r>
          </a:p>
          <a:p>
            <a:pPr>
              <a:defRPr/>
            </a:pPr>
            <a:r>
              <a:rPr lang="es-ES" sz="1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688263" y="6577013"/>
            <a:ext cx="1439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 eaLnBrk="1" hangingPunct="1"/>
            <a:r>
              <a:rPr lang="es-ES_tradnl" sz="1200" dirty="0">
                <a:solidFill>
                  <a:schemeClr val="bg2"/>
                </a:solidFill>
                <a:latin typeface="Arial" charset="0"/>
              </a:rPr>
              <a:t>X. Páez ULA 2014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2536033" y="692696"/>
            <a:ext cx="40703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Nuestro deber</a:t>
            </a:r>
            <a:endParaRPr lang="es-VE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196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187450" y="4100413"/>
            <a:ext cx="2827338" cy="1920875"/>
          </a:xfrm>
          <a:prstGeom prst="rect">
            <a:avLst/>
          </a:prstGeom>
          <a:solidFill>
            <a:srgbClr val="00FFC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000" dirty="0"/>
              <a:t>Fomentar </a:t>
            </a:r>
          </a:p>
          <a:p>
            <a:pPr eaLnBrk="1" hangingPunct="1"/>
            <a:r>
              <a:rPr lang="es-ES" sz="4000" dirty="0"/>
              <a:t>ambiente </a:t>
            </a:r>
          </a:p>
          <a:p>
            <a:pPr eaLnBrk="1" hangingPunct="1"/>
            <a:r>
              <a:rPr lang="es-ES" sz="4000" dirty="0"/>
              <a:t>profesional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1187450" y="1220093"/>
            <a:ext cx="2867025" cy="1920875"/>
          </a:xfrm>
          <a:prstGeom prst="rect">
            <a:avLst/>
          </a:prstGeom>
          <a:solidFill>
            <a:srgbClr val="FF66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000" dirty="0"/>
              <a:t>Combatir </a:t>
            </a:r>
          </a:p>
          <a:p>
            <a:pPr eaLnBrk="1" hangingPunct="1"/>
            <a:r>
              <a:rPr lang="es-ES" sz="4000" dirty="0"/>
              <a:t>ambiente </a:t>
            </a:r>
          </a:p>
          <a:p>
            <a:pPr eaLnBrk="1" hangingPunct="1"/>
            <a:r>
              <a:rPr lang="es-ES" sz="4000" dirty="0"/>
              <a:t>deshonesto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623855" y="4569321"/>
            <a:ext cx="2408238" cy="852487"/>
          </a:xfrm>
          <a:prstGeom prst="rect">
            <a:avLst/>
          </a:prstGeom>
          <a:solidFill>
            <a:srgbClr val="00FFCC"/>
          </a:solidFill>
          <a:ln w="28575">
            <a:solidFill>
              <a:srgbClr val="0099CC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800" dirty="0"/>
              <a:t>Premiar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623855" y="1843323"/>
            <a:ext cx="2762250" cy="790575"/>
          </a:xfrm>
          <a:prstGeom prst="rect">
            <a:avLst/>
          </a:prstGeom>
          <a:solidFill>
            <a:srgbClr val="FF6699"/>
          </a:solidFill>
          <a:ln w="28575">
            <a:solidFill>
              <a:srgbClr val="CC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s-ES" sz="4400" dirty="0"/>
              <a:t>Sancionar</a:t>
            </a:r>
          </a:p>
        </p:txBody>
      </p:sp>
      <p:pic>
        <p:nvPicPr>
          <p:cNvPr id="6" name="Picture 11" descr="smiley-face"/>
          <p:cNvPicPr>
            <a:picLocks noChangeAspect="1" noChangeArrowheads="1"/>
          </p:cNvPicPr>
          <p:nvPr/>
        </p:nvPicPr>
        <p:blipFill>
          <a:blip r:embed="rId2" cstate="print">
            <a:lum bright="1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293095"/>
            <a:ext cx="1387041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unhappy face"/>
          <p:cNvPicPr>
            <a:picLocks noChangeAspect="1" noChangeArrowheads="1"/>
          </p:cNvPicPr>
          <p:nvPr/>
        </p:nvPicPr>
        <p:blipFill>
          <a:blip r:embed="rId3" cstate="print">
            <a:lum bright="-6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867" y="1628799"/>
            <a:ext cx="1228151" cy="1219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0" y="6581001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7098625" y="5996226"/>
            <a:ext cx="1518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smtClean="0"/>
              <a:t>Sigue…</a:t>
            </a:r>
            <a:endParaRPr lang="es-VE" sz="3200" dirty="0"/>
          </a:p>
        </p:txBody>
      </p:sp>
    </p:spTree>
    <p:extLst>
      <p:ext uri="{BB962C8B-B14F-4D97-AF65-F5344CB8AC3E}">
        <p14:creationId xmlns:p14="http://schemas.microsoft.com/office/powerpoint/2010/main" val="233140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414134" y="6525344"/>
            <a:ext cx="15568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000" dirty="0">
                <a:solidFill>
                  <a:srgbClr val="5F5F5F"/>
                </a:solidFill>
              </a:rPr>
              <a:t>Ximena Páez ULA </a:t>
            </a:r>
            <a:r>
              <a:rPr lang="es-ES_tradnl" sz="1000" dirty="0" smtClean="0">
                <a:solidFill>
                  <a:srgbClr val="5F5F5F"/>
                </a:solidFill>
              </a:rPr>
              <a:t>2017</a:t>
            </a:r>
            <a:endParaRPr lang="es-ES_tradnl" sz="1000" dirty="0">
              <a:solidFill>
                <a:srgbClr val="5F5F5F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159593" y="973035"/>
            <a:ext cx="2824811" cy="1200329"/>
          </a:xfrm>
          <a:prstGeom prst="rect">
            <a:avLst/>
          </a:prstGeom>
          <a:solidFill>
            <a:srgbClr val="C1EAFF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/>
              <a:t>¿En resumen, </a:t>
            </a:r>
          </a:p>
          <a:p>
            <a:r>
              <a:rPr lang="es-VE" sz="4000" u="sng" dirty="0" smtClean="0"/>
              <a:t>qué</a:t>
            </a:r>
            <a:r>
              <a:rPr lang="es-VE" sz="4000" dirty="0" smtClean="0"/>
              <a:t> hacer</a:t>
            </a:r>
            <a:r>
              <a:rPr lang="es-VE" sz="3200" dirty="0" smtClean="0"/>
              <a:t>?</a:t>
            </a:r>
            <a:endParaRPr lang="es-VE" sz="32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494875" y="2684563"/>
            <a:ext cx="6154249" cy="954107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/>
              <a:t>Educar a profesores, estudiantes y </a:t>
            </a:r>
          </a:p>
          <a:p>
            <a:r>
              <a:rPr lang="es-VE" sz="2800" dirty="0" smtClean="0"/>
              <a:t>otro personal de la comunidad</a:t>
            </a:r>
            <a:endParaRPr lang="es-VE" sz="28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951467" y="4149869"/>
            <a:ext cx="7241085" cy="954107"/>
          </a:xfrm>
          <a:prstGeom prst="rect">
            <a:avLst/>
          </a:prstGeom>
          <a:solidFill>
            <a:srgbClr val="FFE5EE"/>
          </a:solidFill>
          <a:ln>
            <a:solidFill>
              <a:srgbClr val="FFE5E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/>
              <a:t>Fomentar cultura de integridad académica</a:t>
            </a:r>
          </a:p>
          <a:p>
            <a:r>
              <a:rPr lang="es-VE" sz="2800" dirty="0" smtClean="0"/>
              <a:t>Recompensar y sancionar</a:t>
            </a:r>
            <a:endParaRPr lang="es-VE" sz="2800" dirty="0"/>
          </a:p>
        </p:txBody>
      </p:sp>
      <p:sp>
        <p:nvSpPr>
          <p:cNvPr id="2" name="CuadroTexto 1"/>
          <p:cNvSpPr txBox="1"/>
          <p:nvPr/>
        </p:nvSpPr>
        <p:spPr>
          <a:xfrm>
            <a:off x="7258643" y="5805264"/>
            <a:ext cx="1276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smtClean="0"/>
              <a:t>sigue…</a:t>
            </a:r>
            <a:endParaRPr lang="es-VE" sz="2800" dirty="0"/>
          </a:p>
        </p:txBody>
      </p:sp>
    </p:spTree>
    <p:extLst>
      <p:ext uri="{BB962C8B-B14F-4D97-AF65-F5344CB8AC3E}">
        <p14:creationId xmlns:p14="http://schemas.microsoft.com/office/powerpoint/2010/main" val="393388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ChangeArrowheads="1"/>
          </p:cNvSpPr>
          <p:nvPr/>
        </p:nvSpPr>
        <p:spPr bwMode="auto">
          <a:xfrm>
            <a:off x="2836595" y="252518"/>
            <a:ext cx="347082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s-ES" sz="1600" b="1" dirty="0">
                <a:solidFill>
                  <a:srgbClr val="000000"/>
                </a:solidFill>
              </a:rPr>
              <a:t>Universidad de los </a:t>
            </a:r>
            <a:r>
              <a:rPr lang="es-ES" sz="1600" b="1" dirty="0" smtClean="0">
                <a:solidFill>
                  <a:srgbClr val="000000"/>
                </a:solidFill>
              </a:rPr>
              <a:t>Andes</a:t>
            </a:r>
          </a:p>
          <a:p>
            <a:pPr>
              <a:defRPr/>
            </a:pPr>
            <a:r>
              <a:rPr lang="es-ES" sz="1600" b="1" dirty="0" smtClean="0">
                <a:solidFill>
                  <a:srgbClr val="000000"/>
                </a:solidFill>
              </a:rPr>
              <a:t>Facultad de Ciencias</a:t>
            </a:r>
          </a:p>
          <a:p>
            <a:pPr>
              <a:defRPr/>
            </a:pPr>
            <a:r>
              <a:rPr lang="es-ES" sz="2400" dirty="0" smtClean="0">
                <a:solidFill>
                  <a:srgbClr val="000000"/>
                </a:solidFill>
              </a:rPr>
              <a:t>Curso de Bioética 2017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869483" y="2608534"/>
            <a:ext cx="5405035" cy="138499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l">
              <a:defRPr/>
            </a:pPr>
            <a:r>
              <a:rPr lang="es-ES" sz="1400" b="1" dirty="0" smtClean="0">
                <a:solidFill>
                  <a:srgbClr val="000000"/>
                </a:solidFill>
              </a:rPr>
              <a:t>    </a:t>
            </a:r>
            <a:endParaRPr lang="es-ES" sz="1400" b="1" dirty="0">
              <a:solidFill>
                <a:srgbClr val="000000"/>
              </a:solidFill>
            </a:endParaRPr>
          </a:p>
          <a:p>
            <a:pPr algn="l">
              <a:defRPr/>
            </a:pPr>
            <a:r>
              <a:rPr lang="es-ES" sz="2800" b="1" dirty="0" smtClean="0">
                <a:solidFill>
                  <a:srgbClr val="000000"/>
                </a:solidFill>
              </a:rPr>
              <a:t>II. La Ética </a:t>
            </a:r>
            <a:r>
              <a:rPr lang="es-ES" sz="2800" b="1" dirty="0">
                <a:solidFill>
                  <a:srgbClr val="000000"/>
                </a:solidFill>
              </a:rPr>
              <a:t>M</a:t>
            </a:r>
            <a:r>
              <a:rPr lang="es-ES" sz="2800" b="1" dirty="0" smtClean="0">
                <a:solidFill>
                  <a:srgbClr val="000000"/>
                </a:solidFill>
              </a:rPr>
              <a:t>édica </a:t>
            </a:r>
            <a:endParaRPr lang="es-ES" sz="2800" b="1" dirty="0" smtClean="0">
              <a:solidFill>
                <a:srgbClr val="000000"/>
              </a:solidFill>
            </a:endParaRPr>
          </a:p>
          <a:p>
            <a:pPr algn="l">
              <a:defRPr/>
            </a:pPr>
            <a:r>
              <a:rPr lang="es-ES" sz="2800" b="1" dirty="0">
                <a:solidFill>
                  <a:srgbClr val="000000"/>
                </a:solidFill>
              </a:rPr>
              <a:t> </a:t>
            </a:r>
            <a:r>
              <a:rPr lang="es-ES" sz="2800" b="1" dirty="0" smtClean="0">
                <a:solidFill>
                  <a:srgbClr val="000000"/>
                </a:solidFill>
              </a:rPr>
              <a:t>   </a:t>
            </a:r>
            <a:r>
              <a:rPr lang="es-ES" sz="2400" b="1" dirty="0" smtClean="0">
                <a:solidFill>
                  <a:srgbClr val="000000"/>
                </a:solidFill>
              </a:rPr>
              <a:t>A</a:t>
            </a:r>
            <a:r>
              <a:rPr lang="es-ES" sz="2400" b="1" dirty="0" smtClean="0">
                <a:solidFill>
                  <a:srgbClr val="000000"/>
                </a:solidFill>
              </a:rPr>
              <a:t>. </a:t>
            </a:r>
            <a:r>
              <a:rPr lang="es-ES" sz="2200" b="1" dirty="0" smtClean="0">
                <a:solidFill>
                  <a:srgbClr val="000000"/>
                </a:solidFill>
              </a:rPr>
              <a:t>Práctica Médica Responsable</a:t>
            </a:r>
          </a:p>
          <a:p>
            <a:pPr algn="l">
              <a:defRPr/>
            </a:pPr>
            <a:endParaRPr lang="es-ES" sz="1400" b="1" dirty="0">
              <a:solidFill>
                <a:srgbClr val="000000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6024018" y="5517232"/>
            <a:ext cx="2792751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>
              <a:defRPr/>
            </a:pPr>
            <a:r>
              <a:rPr lang="es-ES_tradnl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Ximena Páez</a:t>
            </a:r>
          </a:p>
          <a:p>
            <a:pPr algn="r" eaLnBrk="1" hangingPunct="1">
              <a:defRPr/>
            </a:pPr>
            <a:r>
              <a:rPr lang="es-ES_tradnl" sz="1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Prof. Titular</a:t>
            </a:r>
          </a:p>
          <a:p>
            <a:pPr algn="r" eaLnBrk="1" hangingPunct="1">
              <a:defRPr/>
            </a:pPr>
            <a:r>
              <a:rPr lang="es-ES_tradnl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Facultad de Medicina</a:t>
            </a:r>
          </a:p>
          <a:p>
            <a:pPr algn="r" eaLnBrk="1" hangingPunct="1">
              <a:defRPr/>
            </a:pPr>
            <a:r>
              <a:rPr lang="es-ES_tradnl" sz="1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Lab</a:t>
            </a:r>
            <a:r>
              <a:rPr lang="es-ES_tradnl" sz="1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Fisiología de la Conducta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991278" y="4365436"/>
            <a:ext cx="316144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2400" dirty="0" smtClean="0">
                <a:solidFill>
                  <a:srgbClr val="000000"/>
                </a:solidFill>
              </a:rPr>
              <a:t>7 noviembre </a:t>
            </a:r>
            <a:r>
              <a:rPr lang="es-ES" sz="2400" dirty="0">
                <a:solidFill>
                  <a:srgbClr val="000000"/>
                </a:solidFill>
              </a:rPr>
              <a:t>de </a:t>
            </a:r>
            <a:r>
              <a:rPr lang="es-ES" sz="2400" dirty="0" smtClean="0">
                <a:solidFill>
                  <a:srgbClr val="000000"/>
                </a:solidFill>
              </a:rPr>
              <a:t>2017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532623" y="1388924"/>
            <a:ext cx="5886654" cy="73866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Seminario Tema 5 </a:t>
            </a:r>
          </a:p>
          <a:p>
            <a:pPr>
              <a:defRPr/>
            </a:pPr>
            <a:r>
              <a:rPr lang="es-E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“Aspectos éticos de las ciencias médicas” </a:t>
            </a:r>
            <a:endParaRPr lang="es-ES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98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3079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1325537" y="836712"/>
            <a:ext cx="6492926" cy="2923877"/>
          </a:xfrm>
          <a:prstGeom prst="rect">
            <a:avLst/>
          </a:prstGeom>
          <a:solidFill>
            <a:srgbClr val="93AD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2400" dirty="0" smtClean="0">
                <a:ea typeface="SimSun" pitchFamily="2" charset="-122"/>
                <a:cs typeface="Times New Roman" pitchFamily="18" charset="0"/>
              </a:rPr>
              <a:t>“Un </a:t>
            </a:r>
            <a:r>
              <a:rPr lang="es-VE" sz="2400" dirty="0">
                <a:ea typeface="SimSun" pitchFamily="2" charset="-122"/>
                <a:cs typeface="Times New Roman" pitchFamily="18" charset="0"/>
              </a:rPr>
              <a:t>estudiante graduado relata </a:t>
            </a:r>
            <a:r>
              <a:rPr lang="es-VE" sz="2400" dirty="0" smtClean="0">
                <a:ea typeface="SimSun" pitchFamily="2" charset="-122"/>
                <a:cs typeface="Times New Roman" pitchFamily="18" charset="0"/>
              </a:rPr>
              <a:t>que reciben ayuda </a:t>
            </a:r>
            <a:r>
              <a:rPr lang="es-VE" sz="2400" dirty="0">
                <a:ea typeface="SimSun" pitchFamily="2" charset="-122"/>
                <a:cs typeface="Times New Roman" pitchFamily="18" charset="0"/>
              </a:rPr>
              <a:t>de expertos en estadística </a:t>
            </a:r>
            <a:r>
              <a:rPr lang="es-VE" sz="2400" dirty="0" smtClean="0">
                <a:ea typeface="SimSun" pitchFamily="2" charset="-122"/>
                <a:cs typeface="Times New Roman" pitchFamily="18" charset="0"/>
              </a:rPr>
              <a:t>que les entregan </a:t>
            </a:r>
            <a:r>
              <a:rPr lang="es-VE" sz="2400" dirty="0">
                <a:ea typeface="SimSun" pitchFamily="2" charset="-122"/>
                <a:cs typeface="Times New Roman" pitchFamily="18" charset="0"/>
              </a:rPr>
              <a:t>los datos </a:t>
            </a:r>
            <a:r>
              <a:rPr lang="es-VE" sz="2400" dirty="0" smtClean="0">
                <a:ea typeface="SimSun" pitchFamily="2" charset="-122"/>
                <a:cs typeface="Times New Roman" pitchFamily="18" charset="0"/>
              </a:rPr>
              <a:t>analizados. </a:t>
            </a:r>
          </a:p>
          <a:p>
            <a:endParaRPr lang="es-VE" sz="1200" dirty="0">
              <a:ea typeface="SimSun" pitchFamily="2" charset="-122"/>
              <a:cs typeface="Times New Roman" pitchFamily="18" charset="0"/>
            </a:endParaRPr>
          </a:p>
          <a:p>
            <a:r>
              <a:rPr lang="es-VE" sz="2400" dirty="0" smtClean="0">
                <a:ea typeface="SimSun" pitchFamily="2" charset="-122"/>
                <a:cs typeface="Times New Roman" pitchFamily="18" charset="0"/>
              </a:rPr>
              <a:t>En </a:t>
            </a:r>
            <a:r>
              <a:rPr lang="es-VE" sz="2400" dirty="0">
                <a:ea typeface="SimSun" pitchFamily="2" charset="-122"/>
                <a:cs typeface="Times New Roman" pitchFamily="18" charset="0"/>
              </a:rPr>
              <a:t>una ocasión, </a:t>
            </a:r>
            <a:r>
              <a:rPr lang="es-VE" sz="2400" dirty="0" smtClean="0">
                <a:ea typeface="SimSun" pitchFamily="2" charset="-122"/>
                <a:cs typeface="Times New Roman" pitchFamily="18" charset="0"/>
              </a:rPr>
              <a:t>un </a:t>
            </a:r>
            <a:r>
              <a:rPr lang="es-VE" sz="2400" i="1" dirty="0" smtClean="0">
                <a:ea typeface="SimSun" pitchFamily="2" charset="-122"/>
                <a:cs typeface="Times New Roman" pitchFamily="18" charset="0"/>
              </a:rPr>
              <a:t>experto</a:t>
            </a:r>
            <a:r>
              <a:rPr lang="es-VE" sz="2400" dirty="0">
                <a:ea typeface="SimSun" pitchFamily="2" charset="-122"/>
                <a:cs typeface="Times New Roman" pitchFamily="18" charset="0"/>
              </a:rPr>
              <a:t> </a:t>
            </a:r>
            <a:r>
              <a:rPr lang="es-VE" sz="2400" dirty="0" smtClean="0">
                <a:ea typeface="SimSun" pitchFamily="2" charset="-122"/>
                <a:cs typeface="Times New Roman" pitchFamily="18" charset="0"/>
              </a:rPr>
              <a:t> </a:t>
            </a:r>
            <a:r>
              <a:rPr lang="es-VE" sz="2400" dirty="0">
                <a:ea typeface="SimSun" pitchFamily="2" charset="-122"/>
                <a:cs typeface="Times New Roman" pitchFamily="18" charset="0"/>
              </a:rPr>
              <a:t>recomendó </a:t>
            </a:r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SimSun" pitchFamily="2" charset="-122"/>
                <a:cs typeface="Times New Roman" pitchFamily="18" charset="0"/>
              </a:rPr>
              <a:t>modificar</a:t>
            </a:r>
            <a:r>
              <a:rPr lang="es-VE" sz="2400" dirty="0" smtClean="0">
                <a:ea typeface="SimSun" pitchFamily="2" charset="-122"/>
                <a:cs typeface="Times New Roman" pitchFamily="18" charset="0"/>
              </a:rPr>
              <a:t> </a:t>
            </a:r>
            <a:r>
              <a:rPr lang="es-VE" sz="2400" dirty="0">
                <a:ea typeface="SimSun" pitchFamily="2" charset="-122"/>
                <a:cs typeface="Times New Roman" pitchFamily="18" charset="0"/>
              </a:rPr>
              <a:t>el </a:t>
            </a:r>
            <a:r>
              <a:rPr lang="es-VE" sz="2400" i="1" dirty="0">
                <a:ea typeface="SimSun" pitchFamily="2" charset="-122"/>
                <a:cs typeface="Times New Roman" pitchFamily="18" charset="0"/>
              </a:rPr>
              <a:t>n</a:t>
            </a:r>
            <a:r>
              <a:rPr lang="es-VE" sz="2400" dirty="0" smtClean="0">
                <a:ea typeface="SimSun" pitchFamily="2" charset="-122"/>
                <a:cs typeface="Times New Roman" pitchFamily="18" charset="0"/>
              </a:rPr>
              <a:t> </a:t>
            </a:r>
            <a:r>
              <a:rPr lang="es-VE" sz="2400" dirty="0">
                <a:ea typeface="SimSun" pitchFamily="2" charset="-122"/>
                <a:cs typeface="Times New Roman" pitchFamily="18" charset="0"/>
              </a:rPr>
              <a:t>de </a:t>
            </a:r>
            <a:r>
              <a:rPr lang="es-VE" sz="2400" dirty="0" smtClean="0">
                <a:ea typeface="SimSun" pitchFamily="2" charset="-122"/>
                <a:cs typeface="Times New Roman" pitchFamily="18" charset="0"/>
              </a:rPr>
              <a:t>las muestras de 300 a 700 para obtener resultados estadísticamente </a:t>
            </a:r>
            <a:r>
              <a:rPr lang="es-VE" sz="2400" dirty="0">
                <a:ea typeface="SimSun" pitchFamily="2" charset="-122"/>
                <a:cs typeface="Times New Roman" pitchFamily="18" charset="0"/>
              </a:rPr>
              <a:t>más </a:t>
            </a:r>
            <a:r>
              <a:rPr lang="es-VE" sz="2400" dirty="0" smtClean="0">
                <a:ea typeface="SimSun" pitchFamily="2" charset="-122"/>
                <a:cs typeface="Times New Roman" pitchFamily="18" charset="0"/>
              </a:rPr>
              <a:t>significativos”. </a:t>
            </a:r>
            <a:endParaRPr lang="es-VE" sz="2400" dirty="0"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288910" y="6549439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2016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41900" y="5617045"/>
            <a:ext cx="53470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/>
              <a:t>Adaptado de: X. Páez. </a:t>
            </a:r>
            <a:r>
              <a:rPr lang="es-VE" sz="1100" b="1" i="1" dirty="0" smtClean="0"/>
              <a:t>Caso 18 </a:t>
            </a:r>
            <a:r>
              <a:rPr lang="es-VE" sz="1100" dirty="0" smtClean="0"/>
              <a:t>en: </a:t>
            </a:r>
            <a:r>
              <a:rPr lang="es-VE" sz="1100" i="1" dirty="0" smtClean="0"/>
              <a:t>Discusiones sobre la buena práctica en la docencia y en la investigación. Colección de casos. </a:t>
            </a:r>
            <a:r>
              <a:rPr lang="es-VE" sz="1100" dirty="0" smtClean="0"/>
              <a:t>ULA</a:t>
            </a:r>
            <a:r>
              <a:rPr lang="es-VE" sz="1100" i="1" dirty="0" smtClean="0"/>
              <a:t> </a:t>
            </a:r>
            <a:r>
              <a:rPr lang="es-VE" sz="1100" dirty="0" smtClean="0"/>
              <a:t>2015.</a:t>
            </a:r>
            <a:endParaRPr lang="es-VE" sz="1100" dirty="0"/>
          </a:p>
        </p:txBody>
      </p:sp>
      <p:sp>
        <p:nvSpPr>
          <p:cNvPr id="8" name="7 Rectángulo"/>
          <p:cNvSpPr/>
          <p:nvPr/>
        </p:nvSpPr>
        <p:spPr>
          <a:xfrm>
            <a:off x="1325536" y="3976767"/>
            <a:ext cx="6492927" cy="1569660"/>
          </a:xfrm>
          <a:prstGeom prst="rect">
            <a:avLst/>
          </a:prstGeom>
          <a:solidFill>
            <a:srgbClr val="C1D0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VE" sz="1600" i="1" dirty="0" smtClean="0"/>
              <a:t>¿</a:t>
            </a:r>
            <a:r>
              <a:rPr lang="es-VE" sz="1600" i="1" dirty="0"/>
              <a:t>Qué opina de </a:t>
            </a:r>
            <a:r>
              <a:rPr lang="es-VE" sz="1600" i="1" dirty="0" smtClean="0"/>
              <a:t>estos estudios de graduados? </a:t>
            </a:r>
          </a:p>
          <a:p>
            <a:endParaRPr lang="es-VE" sz="800" dirty="0"/>
          </a:p>
          <a:p>
            <a:r>
              <a:rPr lang="es-VE" sz="1600" i="1" dirty="0"/>
              <a:t>¿Será imprescindible tener expertos en estadística </a:t>
            </a:r>
            <a:r>
              <a:rPr lang="es-VE" sz="1600" dirty="0"/>
              <a:t> </a:t>
            </a:r>
            <a:r>
              <a:rPr lang="es-VE" sz="1600" i="1" dirty="0"/>
              <a:t>para analizar los datos?  ¿Dónde queda el papel del tutor?</a:t>
            </a:r>
            <a:endParaRPr lang="es-VE" sz="1600" dirty="0"/>
          </a:p>
          <a:p>
            <a:endParaRPr lang="es-VE" sz="800" i="1" dirty="0" smtClean="0"/>
          </a:p>
          <a:p>
            <a:r>
              <a:rPr lang="es-VE" sz="1600" i="1" dirty="0" smtClean="0"/>
              <a:t>¿</a:t>
            </a:r>
            <a:r>
              <a:rPr lang="es-VE" sz="1600" i="1" dirty="0"/>
              <a:t>Se haría efectiva la recomendación </a:t>
            </a:r>
            <a:r>
              <a:rPr lang="es-VE" sz="1600" i="1" dirty="0" smtClean="0"/>
              <a:t>o se </a:t>
            </a:r>
            <a:r>
              <a:rPr lang="es-VE" sz="1600" i="1" dirty="0"/>
              <a:t>encenderían </a:t>
            </a:r>
            <a:r>
              <a:rPr lang="es-VE" sz="1600" i="1" dirty="0" smtClean="0"/>
              <a:t>las </a:t>
            </a:r>
            <a:r>
              <a:rPr lang="es-VE" sz="1600" i="1" dirty="0"/>
              <a:t>alarmas </a:t>
            </a:r>
            <a:endParaRPr lang="es-VE" sz="1600" i="1" dirty="0" smtClean="0"/>
          </a:p>
          <a:p>
            <a:r>
              <a:rPr lang="es-VE" sz="1600" i="1" dirty="0" smtClean="0"/>
              <a:t>en </a:t>
            </a:r>
            <a:r>
              <a:rPr lang="es-VE" sz="1600" i="1" dirty="0"/>
              <a:t>la supervisión</a:t>
            </a:r>
            <a:r>
              <a:rPr lang="es-VE" sz="1600" i="1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6700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049882" y="908720"/>
            <a:ext cx="7044230" cy="2616101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VE" sz="800" dirty="0" smtClean="0">
              <a:latin typeface="Comic Sans MS"/>
            </a:endParaRPr>
          </a:p>
          <a:p>
            <a:r>
              <a:rPr lang="es-VE" sz="2400" dirty="0" smtClean="0">
                <a:latin typeface="Comic Sans MS"/>
              </a:rPr>
              <a:t>“</a:t>
            </a:r>
            <a:r>
              <a:rPr lang="es-ES_tradnl" sz="2400" dirty="0"/>
              <a:t>Los estudiantes </a:t>
            </a:r>
            <a:r>
              <a:rPr lang="es-ES_tradnl" sz="2400" dirty="0" smtClean="0"/>
              <a:t>en </a:t>
            </a:r>
            <a:r>
              <a:rPr lang="es-ES_tradnl" sz="2400" dirty="0"/>
              <a:t>el bienio clínico tienen </a:t>
            </a:r>
            <a:r>
              <a:rPr lang="es-ES_tradnl" sz="2400" dirty="0" smtClean="0"/>
              <a:t>que cumplir guardias en </a:t>
            </a:r>
            <a:r>
              <a:rPr lang="es-ES_tradnl" sz="2400" dirty="0"/>
              <a:t>la </a:t>
            </a:r>
            <a:r>
              <a:rPr lang="es-ES_tradnl" sz="2400" dirty="0" smtClean="0"/>
              <a:t>emergencia. </a:t>
            </a:r>
            <a:r>
              <a:rPr lang="es-ES_tradnl" sz="2400" dirty="0"/>
              <a:t>A veces faltan sin </a:t>
            </a:r>
            <a:r>
              <a:rPr lang="es-ES_tradnl" sz="2400" dirty="0" smtClean="0"/>
              <a:t>justificación. Ellos </a:t>
            </a:r>
            <a:r>
              <a:rPr lang="es-ES_tradnl" sz="2400" dirty="0"/>
              <a:t>“solucionan el problema” porque en la hoja de asistencia </a:t>
            </a:r>
            <a:r>
              <a:rPr lang="es-ES_tradnl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falsifican</a:t>
            </a:r>
            <a:r>
              <a:rPr lang="es-ES_tradnl" sz="2400" dirty="0"/>
              <a:t> la firma del supervisor y colocan el sello de la </a:t>
            </a:r>
            <a:r>
              <a:rPr lang="es-ES_tradnl" sz="2400" dirty="0" smtClean="0"/>
              <a:t>emergencia</a:t>
            </a:r>
            <a:r>
              <a:rPr lang="es-VE" sz="2400" dirty="0" smtClean="0">
                <a:latin typeface="Comic Sans MS"/>
              </a:rPr>
              <a:t>”</a:t>
            </a:r>
            <a:r>
              <a:rPr lang="es-VE" sz="2400" dirty="0" smtClean="0"/>
              <a:t>.</a:t>
            </a:r>
          </a:p>
          <a:p>
            <a:endParaRPr lang="es-VE" sz="800" dirty="0"/>
          </a:p>
        </p:txBody>
      </p:sp>
      <p:sp>
        <p:nvSpPr>
          <p:cNvPr id="2" name="1 CuadroTexto"/>
          <p:cNvSpPr txBox="1"/>
          <p:nvPr/>
        </p:nvSpPr>
        <p:spPr>
          <a:xfrm>
            <a:off x="2097381" y="5724753"/>
            <a:ext cx="49492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100" dirty="0" smtClean="0"/>
              <a:t>Adaptado de: X. Páez. </a:t>
            </a:r>
            <a:r>
              <a:rPr lang="es-VE" sz="1100" b="1" i="1" dirty="0" smtClean="0"/>
              <a:t>Caso 43 </a:t>
            </a:r>
            <a:r>
              <a:rPr lang="es-VE" sz="1100" dirty="0" smtClean="0"/>
              <a:t>en: </a:t>
            </a:r>
            <a:r>
              <a:rPr lang="es-VE" sz="1100" i="1" dirty="0" smtClean="0"/>
              <a:t>Discusiones sobre la buena práctica </a:t>
            </a:r>
          </a:p>
          <a:p>
            <a:pPr algn="ctr"/>
            <a:r>
              <a:rPr lang="es-VE" sz="1100" i="1" dirty="0"/>
              <a:t>m</a:t>
            </a:r>
            <a:r>
              <a:rPr lang="es-VE" sz="1100" i="1" dirty="0" smtClean="0"/>
              <a:t>édica. Colección de casos. </a:t>
            </a:r>
            <a:r>
              <a:rPr lang="es-VE" sz="1100" dirty="0" smtClean="0"/>
              <a:t>Vol. II. ULA</a:t>
            </a:r>
            <a:r>
              <a:rPr lang="es-VE" sz="1100" i="1" dirty="0" smtClean="0"/>
              <a:t> </a:t>
            </a:r>
            <a:r>
              <a:rPr lang="es-VE" sz="1100" dirty="0" smtClean="0"/>
              <a:t>2016.</a:t>
            </a:r>
            <a:endParaRPr lang="es-VE" sz="1100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7327900" y="6583363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049885" y="3710937"/>
            <a:ext cx="7116243" cy="1815882"/>
          </a:xfrm>
          <a:prstGeom prst="rect">
            <a:avLst/>
          </a:prstGeom>
          <a:solidFill>
            <a:srgbClr val="FFE59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s-ES_tradnl" sz="1600" i="1" dirty="0"/>
              <a:t>¿Habría el riesgo de que estas conductas se repitan una vez graduados</a:t>
            </a:r>
            <a:r>
              <a:rPr lang="es-ES_tradnl" sz="1600" i="1" dirty="0" smtClean="0"/>
              <a:t>?</a:t>
            </a:r>
          </a:p>
          <a:p>
            <a:endParaRPr lang="es-VE" sz="800" dirty="0"/>
          </a:p>
          <a:p>
            <a:r>
              <a:rPr lang="es-ES_tradnl" sz="1600" i="1" dirty="0"/>
              <a:t>¿Cómo </a:t>
            </a:r>
            <a:r>
              <a:rPr lang="es-ES_tradnl" sz="1600" i="1" dirty="0" smtClean="0"/>
              <a:t>será </a:t>
            </a:r>
            <a:r>
              <a:rPr lang="es-ES_tradnl" sz="1600" i="1" dirty="0"/>
              <a:t>la formación de estos individuos</a:t>
            </a:r>
            <a:r>
              <a:rPr lang="es-ES_tradnl" sz="1600" i="1" dirty="0" smtClean="0"/>
              <a:t>?</a:t>
            </a:r>
          </a:p>
          <a:p>
            <a:endParaRPr lang="es-VE" sz="800" dirty="0"/>
          </a:p>
          <a:p>
            <a:r>
              <a:rPr lang="es-ES_tradnl" sz="1600" i="1" dirty="0"/>
              <a:t>¿Cree que serán buenos médicos? ¿Por qué</a:t>
            </a:r>
            <a:r>
              <a:rPr lang="es-ES_tradnl" sz="1600" i="1" dirty="0" smtClean="0"/>
              <a:t>?</a:t>
            </a:r>
          </a:p>
          <a:p>
            <a:endParaRPr lang="es-VE" sz="800" dirty="0"/>
          </a:p>
          <a:p>
            <a:r>
              <a:rPr lang="es-ES_tradnl" sz="1600" i="1" dirty="0"/>
              <a:t>¿Cree que esto es sólo responsabilidad de los pasantes</a:t>
            </a:r>
            <a:r>
              <a:rPr lang="es-ES_tradnl" sz="1600" i="1" dirty="0" smtClean="0"/>
              <a:t>?</a:t>
            </a:r>
          </a:p>
          <a:p>
            <a:endParaRPr lang="es-VE" sz="800" dirty="0"/>
          </a:p>
          <a:p>
            <a:r>
              <a:rPr lang="es-ES_tradnl" sz="1600" i="1" dirty="0"/>
              <a:t>¿Qué nombre le da usted a esta acción de los pasantes?</a:t>
            </a:r>
            <a:endParaRPr lang="es-VE" sz="1600" dirty="0"/>
          </a:p>
        </p:txBody>
      </p:sp>
    </p:spTree>
    <p:extLst>
      <p:ext uri="{BB962C8B-B14F-4D97-AF65-F5344CB8AC3E}">
        <p14:creationId xmlns:p14="http://schemas.microsoft.com/office/powerpoint/2010/main" val="267405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327900" y="661489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05126" y="389180"/>
            <a:ext cx="223971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Escándalos…</a:t>
            </a:r>
          </a:p>
          <a:p>
            <a:pPr algn="l"/>
            <a:r>
              <a:rPr lang="es-V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Publicaciones </a:t>
            </a:r>
          </a:p>
          <a:p>
            <a:pPr algn="l"/>
            <a:r>
              <a:rPr lang="es-V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s-V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ecientes </a:t>
            </a:r>
            <a:endParaRPr lang="es-V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129664" y="1585172"/>
            <a:ext cx="4884672" cy="1200329"/>
          </a:xfrm>
          <a:prstGeom prst="rect">
            <a:avLst/>
          </a:prstGeom>
          <a:solidFill>
            <a:srgbClr val="FFC5E2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>
                <a:solidFill>
                  <a:srgbClr val="FF0000"/>
                </a:solidFill>
              </a:rPr>
              <a:t>*</a:t>
            </a:r>
            <a:r>
              <a:rPr lang="es-VE" sz="2400" dirty="0" err="1" smtClean="0"/>
              <a:t>Annals</a:t>
            </a:r>
            <a:r>
              <a:rPr lang="es-VE" sz="2400" dirty="0" smtClean="0"/>
              <a:t> </a:t>
            </a:r>
            <a:r>
              <a:rPr lang="es-VE" sz="2400" dirty="0" err="1" smtClean="0"/>
              <a:t>Internal</a:t>
            </a:r>
            <a:r>
              <a:rPr lang="es-VE" sz="2400" dirty="0" smtClean="0"/>
              <a:t> Medicine 2017</a:t>
            </a:r>
          </a:p>
          <a:p>
            <a:r>
              <a:rPr lang="es-VE" sz="2400" dirty="0"/>
              <a:t>s</a:t>
            </a:r>
            <a:r>
              <a:rPr lang="es-VE" sz="2400" dirty="0" smtClean="0"/>
              <a:t>obre </a:t>
            </a:r>
            <a:r>
              <a:rPr lang="es-VE" sz="2400" b="1" dirty="0" smtClean="0"/>
              <a:t>caso de plagio</a:t>
            </a:r>
            <a:r>
              <a:rPr lang="es-VE" sz="2400" dirty="0" smtClean="0"/>
              <a:t> en artículo </a:t>
            </a:r>
          </a:p>
          <a:p>
            <a:r>
              <a:rPr lang="es-VE" sz="2400" dirty="0" smtClean="0"/>
              <a:t>publicado en la misma revista</a:t>
            </a:r>
            <a:endParaRPr lang="es-VE" sz="3200" dirty="0"/>
          </a:p>
        </p:txBody>
      </p:sp>
      <p:sp>
        <p:nvSpPr>
          <p:cNvPr id="2" name="Rectángulo 1"/>
          <p:cNvSpPr/>
          <p:nvPr/>
        </p:nvSpPr>
        <p:spPr>
          <a:xfrm>
            <a:off x="2107014" y="2965830"/>
            <a:ext cx="4929972" cy="2554545"/>
          </a:xfrm>
          <a:prstGeom prst="rect">
            <a:avLst/>
          </a:prstGeom>
          <a:solidFill>
            <a:srgbClr val="FFE7F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endParaRPr lang="es-VE" sz="800" dirty="0" smtClean="0"/>
          </a:p>
          <a:p>
            <a:r>
              <a:rPr lang="es-VE" dirty="0" smtClean="0"/>
              <a:t>Relato del Autor</a:t>
            </a:r>
            <a:endParaRPr lang="es-VE" dirty="0"/>
          </a:p>
          <a:p>
            <a:r>
              <a:rPr lang="es-VE" sz="2400" dirty="0" smtClean="0"/>
              <a:t>“</a:t>
            </a:r>
            <a:r>
              <a:rPr lang="es-VE" sz="2400" dirty="0" err="1" smtClean="0"/>
              <a:t>Dear</a:t>
            </a:r>
            <a:r>
              <a:rPr lang="es-VE" sz="2400" dirty="0" smtClean="0"/>
              <a:t> </a:t>
            </a:r>
            <a:r>
              <a:rPr lang="es-VE" sz="2400" dirty="0" err="1" smtClean="0"/>
              <a:t>Plagiarist</a:t>
            </a:r>
            <a:r>
              <a:rPr lang="es-VE" sz="2400" dirty="0" smtClean="0"/>
              <a:t>”</a:t>
            </a:r>
          </a:p>
          <a:p>
            <a:r>
              <a:rPr lang="sv-SE" sz="1400" dirty="0"/>
              <a:t>M. Dasinger. Ann Intern Med. 2017;166:143.</a:t>
            </a:r>
          </a:p>
          <a:p>
            <a:endParaRPr lang="es-VE" sz="2400" dirty="0" smtClean="0"/>
          </a:p>
          <a:p>
            <a:r>
              <a:rPr lang="es-VE" dirty="0" smtClean="0"/>
              <a:t>Editorial</a:t>
            </a:r>
            <a:r>
              <a:rPr lang="es-VE" sz="2400" dirty="0" smtClean="0"/>
              <a:t> </a:t>
            </a:r>
          </a:p>
          <a:p>
            <a:r>
              <a:rPr lang="es-VE" sz="2400" dirty="0" smtClean="0"/>
              <a:t>“</a:t>
            </a:r>
            <a:r>
              <a:rPr lang="es-VE" sz="2400" dirty="0" err="1" smtClean="0"/>
              <a:t>Scientific</a:t>
            </a:r>
            <a:r>
              <a:rPr lang="es-VE" sz="2400" dirty="0"/>
              <a:t> </a:t>
            </a:r>
            <a:r>
              <a:rPr lang="es-VE" sz="2400" dirty="0" err="1" smtClean="0"/>
              <a:t>Misconduct</a:t>
            </a:r>
            <a:r>
              <a:rPr lang="es-VE" sz="2400" dirty="0"/>
              <a:t> </a:t>
            </a:r>
            <a:r>
              <a:rPr lang="es-VE" sz="2400" dirty="0" err="1" smtClean="0"/>
              <a:t>Hurts</a:t>
            </a:r>
            <a:r>
              <a:rPr lang="es-VE" sz="2400" dirty="0" smtClean="0"/>
              <a:t>”</a:t>
            </a:r>
          </a:p>
          <a:p>
            <a:r>
              <a:rPr lang="sv-SE" sz="1400" dirty="0"/>
              <a:t>C. Laine. </a:t>
            </a:r>
            <a:r>
              <a:rPr lang="sv-SE" sz="1400" i="1" dirty="0"/>
              <a:t>Ann Intern Med.</a:t>
            </a:r>
            <a:r>
              <a:rPr lang="sv-SE" sz="1400" dirty="0"/>
              <a:t> 2017;166:148-149</a:t>
            </a:r>
          </a:p>
          <a:p>
            <a:endParaRPr lang="es-VE" sz="800" dirty="0" smtClean="0"/>
          </a:p>
        </p:txBody>
      </p:sp>
      <p:sp>
        <p:nvSpPr>
          <p:cNvPr id="3" name="Rectángulo 2"/>
          <p:cNvSpPr/>
          <p:nvPr/>
        </p:nvSpPr>
        <p:spPr>
          <a:xfrm>
            <a:off x="2990477" y="5546815"/>
            <a:ext cx="31630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400" dirty="0" smtClean="0"/>
              <a:t>Publicados </a:t>
            </a:r>
            <a:r>
              <a:rPr lang="sv-SE" sz="1400" dirty="0"/>
              <a:t>online 13 diciembre </a:t>
            </a:r>
            <a:r>
              <a:rPr lang="sv-SE" sz="1400" dirty="0" smtClean="0"/>
              <a:t>2016</a:t>
            </a:r>
            <a:endParaRPr lang="sv-SE" sz="1400" dirty="0"/>
          </a:p>
        </p:txBody>
      </p:sp>
    </p:spTree>
    <p:extLst>
      <p:ext uri="{BB962C8B-B14F-4D97-AF65-F5344CB8AC3E}">
        <p14:creationId xmlns:p14="http://schemas.microsoft.com/office/powerpoint/2010/main" val="340570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327900" y="661489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707904" y="1985144"/>
            <a:ext cx="3514104" cy="584775"/>
          </a:xfrm>
          <a:prstGeom prst="rect">
            <a:avLst/>
          </a:prstGeom>
          <a:solidFill>
            <a:srgbClr val="FFC5E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400" dirty="0" smtClean="0"/>
              <a:t>Científico </a:t>
            </a:r>
            <a:r>
              <a:rPr lang="es-VE" sz="2400" b="1" dirty="0" smtClean="0"/>
              <a:t>USA</a:t>
            </a:r>
            <a:r>
              <a:rPr lang="es-VE" sz="2400" dirty="0" smtClean="0"/>
              <a:t>, </a:t>
            </a:r>
            <a:r>
              <a:rPr lang="es-VE" sz="3200" b="1" dirty="0" smtClean="0"/>
              <a:t>2017</a:t>
            </a:r>
            <a:endParaRPr lang="es-VE" sz="3200" dirty="0"/>
          </a:p>
        </p:txBody>
      </p:sp>
      <p:pic>
        <p:nvPicPr>
          <p:cNvPr id="8" name="Imagen 7" descr="https://static01.nyt.com/images/2017/03/09/us/09cancerfraud-2/xxcancerfraud-2-blog42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357" y="2277532"/>
            <a:ext cx="1728192" cy="26950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CuadroTexto 9"/>
          <p:cNvSpPr txBox="1"/>
          <p:nvPr/>
        </p:nvSpPr>
        <p:spPr>
          <a:xfrm>
            <a:off x="1181797" y="4993431"/>
            <a:ext cx="1460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400" dirty="0" smtClean="0"/>
              <a:t>Dr. Carlo </a:t>
            </a:r>
            <a:r>
              <a:rPr lang="es-VE" sz="1400" dirty="0" err="1" smtClean="0"/>
              <a:t>Croce</a:t>
            </a:r>
            <a:endParaRPr lang="es-VE" sz="1400" dirty="0"/>
          </a:p>
        </p:txBody>
      </p:sp>
      <p:sp>
        <p:nvSpPr>
          <p:cNvPr id="11" name="Rectángulo 10"/>
          <p:cNvSpPr/>
          <p:nvPr/>
        </p:nvSpPr>
        <p:spPr>
          <a:xfrm>
            <a:off x="2911528" y="4871471"/>
            <a:ext cx="53326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https://www.nytimes.com/2017/03/08/science/cancer-carlo-croce.html?_r=0</a:t>
            </a:r>
            <a:r>
              <a:rPr lang="es-VE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VE" sz="12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199075" y="2886828"/>
            <a:ext cx="473141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Famoso profesor investigador, jefe de departamento, con cientos de artículos y mucho financiamiento, acusado de </a:t>
            </a:r>
            <a:r>
              <a:rPr lang="es-VE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falsificar</a:t>
            </a:r>
            <a:r>
              <a:rPr lang="es-VE" dirty="0" smtClean="0"/>
              <a:t> resultados (manipulación de imágenes). </a:t>
            </a:r>
          </a:p>
          <a:p>
            <a:endParaRPr lang="es-VE" sz="800" dirty="0" smtClean="0"/>
          </a:p>
        </p:txBody>
      </p:sp>
      <p:sp>
        <p:nvSpPr>
          <p:cNvPr id="9" name="CuadroTexto 8"/>
          <p:cNvSpPr txBox="1"/>
          <p:nvPr/>
        </p:nvSpPr>
        <p:spPr>
          <a:xfrm>
            <a:off x="683568" y="620688"/>
            <a:ext cx="223971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VE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Escándalos…</a:t>
            </a:r>
          </a:p>
          <a:p>
            <a:pPr algn="l"/>
            <a:r>
              <a:rPr lang="es-V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Publicaciones </a:t>
            </a:r>
          </a:p>
          <a:p>
            <a:pPr algn="l"/>
            <a:r>
              <a:rPr lang="es-V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s-V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ecientes </a:t>
            </a:r>
            <a:endParaRPr lang="es-V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403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A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63123" y="1593275"/>
            <a:ext cx="7017754" cy="304698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n-US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cuando</a:t>
            </a: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usted</a:t>
            </a: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hace</a:t>
            </a: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 </a:t>
            </a:r>
            <a:r>
              <a:rPr lang="en-US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correcto</a:t>
            </a: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aun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cuando</a:t>
            </a: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nadie</a:t>
            </a: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 </a:t>
            </a:r>
            <a:r>
              <a:rPr 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vea</a:t>
            </a:r>
            <a:r>
              <a:rPr lang="en-US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 </a:t>
            </a:r>
            <a:r>
              <a:rPr lang="en-US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s-E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2 Rectángulo"/>
          <p:cNvSpPr>
            <a:spLocks noChangeArrowheads="1"/>
          </p:cNvSpPr>
          <p:nvPr/>
        </p:nvSpPr>
        <p:spPr bwMode="auto">
          <a:xfrm>
            <a:off x="6126163" y="4871244"/>
            <a:ext cx="14779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dirty="0" err="1">
                <a:solidFill>
                  <a:srgbClr val="000000"/>
                </a:solidFill>
              </a:rPr>
              <a:t>Anónimo</a:t>
            </a:r>
            <a:endParaRPr lang="es-ES" sz="2400" dirty="0">
              <a:solidFill>
                <a:srgbClr val="000000"/>
              </a:solidFill>
            </a:endParaRPr>
          </a:p>
        </p:txBody>
      </p:sp>
      <p:sp>
        <p:nvSpPr>
          <p:cNvPr id="9220" name="4 Rectángulo"/>
          <p:cNvSpPr>
            <a:spLocks noChangeArrowheads="1"/>
          </p:cNvSpPr>
          <p:nvPr/>
        </p:nvSpPr>
        <p:spPr bwMode="auto">
          <a:xfrm>
            <a:off x="3840897" y="5333206"/>
            <a:ext cx="373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s-ES" sz="1000" dirty="0" smtClean="0"/>
              <a:t>Center </a:t>
            </a:r>
            <a:r>
              <a:rPr lang="es-ES" sz="1000" dirty="0" err="1"/>
              <a:t>f</a:t>
            </a:r>
            <a:r>
              <a:rPr lang="es-ES" sz="1000" dirty="0" err="1" smtClean="0"/>
              <a:t>or</a:t>
            </a:r>
            <a:r>
              <a:rPr lang="es-ES" sz="1000" dirty="0" smtClean="0"/>
              <a:t> </a:t>
            </a:r>
            <a:r>
              <a:rPr lang="es-ES" sz="1000" dirty="0" err="1" smtClean="0"/>
              <a:t>Academic</a:t>
            </a:r>
            <a:r>
              <a:rPr lang="es-ES" sz="1000" dirty="0" smtClean="0"/>
              <a:t> </a:t>
            </a:r>
            <a:r>
              <a:rPr lang="es-ES" sz="1000" dirty="0" err="1" smtClean="0"/>
              <a:t>Integrity</a:t>
            </a:r>
            <a:endParaRPr lang="es-ES" sz="1000" dirty="0"/>
          </a:p>
          <a:p>
            <a:pPr algn="r"/>
            <a:r>
              <a:rPr lang="es-ES" sz="1000" dirty="0"/>
              <a:t>http://www.academicintegrity.org/icai/assets/FV2013.pdf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327900" y="6614894"/>
            <a:ext cx="18325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s-ES_tradnl" sz="1200" dirty="0">
                <a:solidFill>
                  <a:srgbClr val="5F5F5F"/>
                </a:solidFill>
              </a:rPr>
              <a:t>Ximena Páez ULA </a:t>
            </a:r>
            <a:r>
              <a:rPr lang="es-ES_tradnl" sz="1200" dirty="0" smtClean="0">
                <a:solidFill>
                  <a:srgbClr val="5F5F5F"/>
                </a:solidFill>
              </a:rPr>
              <a:t>2017</a:t>
            </a:r>
            <a:endParaRPr lang="es-ES_tradnl" sz="1200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01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7300</TotalTime>
  <Words>2050</Words>
  <Application>Microsoft Office PowerPoint</Application>
  <PresentationFormat>Presentación en pantalla (4:3)</PresentationFormat>
  <Paragraphs>466</Paragraphs>
  <Slides>48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55" baseType="lpstr">
      <vt:lpstr>SimSun</vt:lpstr>
      <vt:lpstr>Arial</vt:lpstr>
      <vt:lpstr>Calibri</vt:lpstr>
      <vt:lpstr>Comic Sans MS</vt:lpstr>
      <vt:lpstr>Times New Roman</vt:lpstr>
      <vt:lpstr>Wingdings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The houze!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XIMENA</dc:creator>
  <cp:lastModifiedBy>ximena</cp:lastModifiedBy>
  <cp:revision>753</cp:revision>
  <dcterms:created xsi:type="dcterms:W3CDTF">2009-06-30T03:54:11Z</dcterms:created>
  <dcterms:modified xsi:type="dcterms:W3CDTF">2017-11-04T18:37:46Z</dcterms:modified>
</cp:coreProperties>
</file>